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260" r:id="rId3"/>
    <p:sldId id="261" r:id="rId4"/>
    <p:sldId id="263" r:id="rId5"/>
    <p:sldId id="264" r:id="rId6"/>
    <p:sldId id="265" r:id="rId7"/>
    <p:sldId id="266" r:id="rId8"/>
    <p:sldId id="377" r:id="rId9"/>
    <p:sldId id="267" r:id="rId10"/>
    <p:sldId id="268" r:id="rId11"/>
    <p:sldId id="269" r:id="rId12"/>
    <p:sldId id="270" r:id="rId13"/>
    <p:sldId id="373" r:id="rId14"/>
    <p:sldId id="271" r:id="rId15"/>
    <p:sldId id="353" r:id="rId16"/>
    <p:sldId id="354" r:id="rId17"/>
    <p:sldId id="355" r:id="rId18"/>
    <p:sldId id="272" r:id="rId19"/>
    <p:sldId id="32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56" r:id="rId28"/>
    <p:sldId id="325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4" r:id="rId37"/>
    <p:sldId id="326" r:id="rId38"/>
    <p:sldId id="289" r:id="rId39"/>
    <p:sldId id="290" r:id="rId40"/>
    <p:sldId id="291" r:id="rId41"/>
    <p:sldId id="359" r:id="rId42"/>
    <p:sldId id="362" r:id="rId43"/>
    <p:sldId id="360" r:id="rId44"/>
    <p:sldId id="361" r:id="rId45"/>
    <p:sldId id="364" r:id="rId46"/>
    <p:sldId id="365" r:id="rId47"/>
    <p:sldId id="366" r:id="rId48"/>
    <p:sldId id="374" r:id="rId49"/>
    <p:sldId id="367" r:id="rId50"/>
    <p:sldId id="368" r:id="rId51"/>
    <p:sldId id="370" r:id="rId52"/>
    <p:sldId id="376" r:id="rId53"/>
    <p:sldId id="372" r:id="rId54"/>
    <p:sldId id="371" r:id="rId55"/>
    <p:sldId id="297" r:id="rId56"/>
    <p:sldId id="298" r:id="rId57"/>
    <p:sldId id="299" r:id="rId58"/>
    <p:sldId id="300" r:id="rId59"/>
    <p:sldId id="305" r:id="rId60"/>
    <p:sldId id="307" r:id="rId61"/>
    <p:sldId id="309" r:id="rId62"/>
    <p:sldId id="311" r:id="rId63"/>
    <p:sldId id="312" r:id="rId64"/>
    <p:sldId id="314" r:id="rId65"/>
    <p:sldId id="316" r:id="rId66"/>
    <p:sldId id="327" r:id="rId67"/>
    <p:sldId id="328" r:id="rId68"/>
    <p:sldId id="330" r:id="rId69"/>
    <p:sldId id="335" r:id="rId70"/>
    <p:sldId id="338" r:id="rId71"/>
    <p:sldId id="378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79" r:id="rId81"/>
    <p:sldId id="380" r:id="rId82"/>
    <p:sldId id="381" r:id="rId83"/>
    <p:sldId id="348" r:id="rId84"/>
    <p:sldId id="349" r:id="rId85"/>
    <p:sldId id="351" r:id="rId86"/>
    <p:sldId id="375" r:id="rId87"/>
  </p:sldIdLst>
  <p:sldSz cx="9144000" cy="6858000" type="screen4x3"/>
  <p:notesSz cx="7004050" cy="9296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CC1"/>
    <a:srgbClr val="8CE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60" d="100"/>
          <a:sy n="60" d="100"/>
        </p:scale>
        <p:origin x="-156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2928"/>
        <p:guide pos="220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8DB909-90E5-4BE8-B175-F5D22C464A4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9610EC58-19A5-427A-A34D-724CE4E12D79}">
      <dgm:prSet custT="1"/>
      <dgm:spPr>
        <a:solidFill>
          <a:srgbClr val="0070C0"/>
        </a:solidFill>
      </dgm:spPr>
      <dgm:t>
        <a:bodyPr/>
        <a:lstStyle/>
        <a:p>
          <a:pPr marR="0" algn="ctr" rtl="0"/>
          <a:r>
            <a:rPr lang="pt-BR" sz="1800" b="0" i="0" u="none" strike="noStrike" baseline="0" dirty="0" smtClean="0">
              <a:latin typeface="+mn-lt"/>
            </a:rPr>
            <a:t>Superintendência</a:t>
          </a:r>
          <a:endParaRPr lang="pt-BR" sz="1800" b="0" dirty="0" smtClean="0">
            <a:latin typeface="+mn-lt"/>
          </a:endParaRPr>
        </a:p>
      </dgm:t>
    </dgm:pt>
    <dgm:pt modelId="{E4011BA6-A21D-45B9-BE16-A7AA9855E522}" type="parTrans" cxnId="{E1F1011E-05AE-40D1-8690-8423AA8296F8}">
      <dgm:prSet/>
      <dgm:spPr/>
      <dgm:t>
        <a:bodyPr/>
        <a:lstStyle/>
        <a:p>
          <a:endParaRPr lang="pt-BR" sz="1800" b="0">
            <a:latin typeface="+mn-lt"/>
          </a:endParaRPr>
        </a:p>
      </dgm:t>
    </dgm:pt>
    <dgm:pt modelId="{5A526552-3804-42AC-BD08-C6C18F2EFE8C}" type="sibTrans" cxnId="{E1F1011E-05AE-40D1-8690-8423AA8296F8}">
      <dgm:prSet/>
      <dgm:spPr/>
      <dgm:t>
        <a:bodyPr/>
        <a:lstStyle/>
        <a:p>
          <a:endParaRPr lang="pt-BR" sz="1800" b="0">
            <a:latin typeface="+mn-lt"/>
          </a:endParaRPr>
        </a:p>
      </dgm:t>
    </dgm:pt>
    <dgm:pt modelId="{F9376528-02EE-4360-B700-FE7559255BEA}">
      <dgm:prSet custT="1"/>
      <dgm:spPr>
        <a:solidFill>
          <a:srgbClr val="0070C0"/>
        </a:solidFill>
      </dgm:spPr>
      <dgm:t>
        <a:bodyPr/>
        <a:lstStyle/>
        <a:p>
          <a:pPr marR="0" algn="ctr" rtl="0"/>
          <a:r>
            <a:rPr lang="pt-BR" sz="1800" b="0" i="0" u="none" strike="noStrike" baseline="0" dirty="0" smtClean="0">
              <a:latin typeface="+mn-lt"/>
            </a:rPr>
            <a:t>Diretoria Administrativa</a:t>
          </a:r>
          <a:endParaRPr lang="pt-BR" sz="1800" b="0" dirty="0" smtClean="0">
            <a:latin typeface="+mn-lt"/>
          </a:endParaRPr>
        </a:p>
      </dgm:t>
    </dgm:pt>
    <dgm:pt modelId="{0E44CCEA-9C78-4670-8AEB-36B643709A87}" type="parTrans" cxnId="{F2707003-6D48-46D7-8325-542D13B2FEC7}">
      <dgm:prSet/>
      <dgm:spPr/>
      <dgm:t>
        <a:bodyPr/>
        <a:lstStyle/>
        <a:p>
          <a:endParaRPr lang="pt-BR" sz="1800" b="0">
            <a:latin typeface="+mn-lt"/>
          </a:endParaRPr>
        </a:p>
      </dgm:t>
    </dgm:pt>
    <dgm:pt modelId="{8D078695-62FD-489E-A519-2E1EE7E107A0}" type="sibTrans" cxnId="{F2707003-6D48-46D7-8325-542D13B2FEC7}">
      <dgm:prSet/>
      <dgm:spPr/>
      <dgm:t>
        <a:bodyPr/>
        <a:lstStyle/>
        <a:p>
          <a:endParaRPr lang="pt-BR" sz="1800" b="0">
            <a:latin typeface="+mn-lt"/>
          </a:endParaRPr>
        </a:p>
      </dgm:t>
    </dgm:pt>
    <dgm:pt modelId="{5D99A492-FEE3-48E7-91DE-3C3FAB4A8783}">
      <dgm:prSet custT="1"/>
      <dgm:spPr>
        <a:solidFill>
          <a:srgbClr val="0070C0"/>
        </a:solidFill>
      </dgm:spPr>
      <dgm:t>
        <a:bodyPr/>
        <a:lstStyle/>
        <a:p>
          <a:pPr marR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800" b="0" dirty="0" smtClean="0">
              <a:latin typeface="+mn-lt"/>
            </a:rPr>
            <a:t>Diretoria de Planejamento de Finanças</a:t>
          </a:r>
        </a:p>
      </dgm:t>
    </dgm:pt>
    <dgm:pt modelId="{D98BBF69-E717-4DDE-95DF-85ED15F8708F}" type="parTrans" cxnId="{C58F529D-26D4-4AD6-91DA-AD058AC110F6}">
      <dgm:prSet/>
      <dgm:spPr/>
      <dgm:t>
        <a:bodyPr/>
        <a:lstStyle/>
        <a:p>
          <a:endParaRPr lang="pt-BR" sz="1800" b="0">
            <a:latin typeface="+mn-lt"/>
          </a:endParaRPr>
        </a:p>
      </dgm:t>
    </dgm:pt>
    <dgm:pt modelId="{2D82276F-449A-4AA9-8E81-D9C622D44335}" type="sibTrans" cxnId="{C58F529D-26D4-4AD6-91DA-AD058AC110F6}">
      <dgm:prSet/>
      <dgm:spPr/>
      <dgm:t>
        <a:bodyPr/>
        <a:lstStyle/>
        <a:p>
          <a:endParaRPr lang="pt-BR" sz="1800" b="0">
            <a:latin typeface="+mn-lt"/>
          </a:endParaRPr>
        </a:p>
      </dgm:t>
    </dgm:pt>
    <dgm:pt modelId="{1AD8DD3F-3EB8-46CF-9810-13C3A813E97D}">
      <dgm:prSet custT="1"/>
      <dgm:spPr>
        <a:solidFill>
          <a:srgbClr val="0070C0"/>
        </a:solidFill>
      </dgm:spPr>
      <dgm:t>
        <a:bodyPr/>
        <a:lstStyle/>
        <a:p>
          <a:pPr marR="0" algn="ctr" rtl="0"/>
          <a:r>
            <a:rPr lang="pt-BR" sz="1800" b="0" i="0" u="none" strike="noStrike" baseline="0" dirty="0" smtClean="0">
              <a:latin typeface="+mn-lt"/>
            </a:rPr>
            <a:t>Diretoria Técnica de Água e Esgoto</a:t>
          </a:r>
          <a:endParaRPr lang="pt-BR" sz="1800" b="0" dirty="0" smtClean="0">
            <a:latin typeface="+mn-lt"/>
          </a:endParaRPr>
        </a:p>
      </dgm:t>
    </dgm:pt>
    <dgm:pt modelId="{895AD2CC-0C96-468D-B5DA-C2EF220E9636}" type="parTrans" cxnId="{38BFDA0A-2EBE-4B19-A826-1AC25974F319}">
      <dgm:prSet/>
      <dgm:spPr/>
      <dgm:t>
        <a:bodyPr/>
        <a:lstStyle/>
        <a:p>
          <a:endParaRPr lang="pt-BR" sz="1800" b="0">
            <a:latin typeface="+mn-lt"/>
          </a:endParaRPr>
        </a:p>
      </dgm:t>
    </dgm:pt>
    <dgm:pt modelId="{B0FB86B8-1F89-4EDB-B3CB-0FA4BDBEDC46}" type="sibTrans" cxnId="{38BFDA0A-2EBE-4B19-A826-1AC25974F319}">
      <dgm:prSet/>
      <dgm:spPr/>
      <dgm:t>
        <a:bodyPr/>
        <a:lstStyle/>
        <a:p>
          <a:endParaRPr lang="pt-BR" sz="1800" b="0">
            <a:latin typeface="+mn-lt"/>
          </a:endParaRPr>
        </a:p>
      </dgm:t>
    </dgm:pt>
    <dgm:pt modelId="{AA532ABE-81E8-4043-93AC-0640166DA441}">
      <dgm:prSet custT="1"/>
      <dgm:spPr>
        <a:solidFill>
          <a:srgbClr val="0070C0"/>
        </a:solidFill>
      </dgm:spPr>
      <dgm:t>
        <a:bodyPr/>
        <a:lstStyle/>
        <a:p>
          <a:r>
            <a:rPr lang="pt-BR" sz="1800" dirty="0" smtClean="0"/>
            <a:t>Diretoria de Resíduos Sólidos</a:t>
          </a:r>
          <a:endParaRPr lang="pt-BR" sz="1800" dirty="0"/>
        </a:p>
      </dgm:t>
    </dgm:pt>
    <dgm:pt modelId="{2BB3DB0A-0A4A-4039-A4CF-99E403048D8A}" type="parTrans" cxnId="{86173F7B-BABB-4E45-A12B-8359368D4BE5}">
      <dgm:prSet/>
      <dgm:spPr/>
      <dgm:t>
        <a:bodyPr/>
        <a:lstStyle/>
        <a:p>
          <a:endParaRPr lang="pt-BR"/>
        </a:p>
      </dgm:t>
    </dgm:pt>
    <dgm:pt modelId="{9B3E1089-0F48-451E-9194-704AE1437472}" type="sibTrans" cxnId="{86173F7B-BABB-4E45-A12B-8359368D4BE5}">
      <dgm:prSet/>
      <dgm:spPr/>
      <dgm:t>
        <a:bodyPr/>
        <a:lstStyle/>
        <a:p>
          <a:endParaRPr lang="pt-BR"/>
        </a:p>
      </dgm:t>
    </dgm:pt>
    <dgm:pt modelId="{A6A16C7A-4B73-4E67-9317-BE71D9451968}" type="pres">
      <dgm:prSet presAssocID="{968DB909-90E5-4BE8-B175-F5D22C464A4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5AA1A2C-49B1-42F8-B607-3D323033E770}" type="pres">
      <dgm:prSet presAssocID="{9610EC58-19A5-427A-A34D-724CE4E12D79}" presName="hierRoot1" presStyleCnt="0">
        <dgm:presLayoutVars>
          <dgm:hierBranch/>
        </dgm:presLayoutVars>
      </dgm:prSet>
      <dgm:spPr/>
    </dgm:pt>
    <dgm:pt modelId="{19323E6F-4CEC-4594-83B0-C491AF056F60}" type="pres">
      <dgm:prSet presAssocID="{9610EC58-19A5-427A-A34D-724CE4E12D79}" presName="rootComposite1" presStyleCnt="0"/>
      <dgm:spPr/>
    </dgm:pt>
    <dgm:pt modelId="{A2192E7A-9D40-4A91-B908-7119C32379C0}" type="pres">
      <dgm:prSet presAssocID="{9610EC58-19A5-427A-A34D-724CE4E12D7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C0A316F-B902-4B0A-835C-BC2219AFA467}" type="pres">
      <dgm:prSet presAssocID="{9610EC58-19A5-427A-A34D-724CE4E12D79}" presName="rootConnector1" presStyleLbl="node1" presStyleIdx="0" presStyleCnt="0"/>
      <dgm:spPr/>
      <dgm:t>
        <a:bodyPr/>
        <a:lstStyle/>
        <a:p>
          <a:endParaRPr lang="pt-BR"/>
        </a:p>
      </dgm:t>
    </dgm:pt>
    <dgm:pt modelId="{A167A344-7C23-4E93-B659-4252EA4C21E2}" type="pres">
      <dgm:prSet presAssocID="{9610EC58-19A5-427A-A34D-724CE4E12D79}" presName="hierChild2" presStyleCnt="0"/>
      <dgm:spPr/>
    </dgm:pt>
    <dgm:pt modelId="{05993DAC-65AB-4BDF-A82C-86A8EF452F00}" type="pres">
      <dgm:prSet presAssocID="{0E44CCEA-9C78-4670-8AEB-36B643709A87}" presName="Name35" presStyleLbl="parChTrans1D2" presStyleIdx="0" presStyleCnt="4"/>
      <dgm:spPr/>
      <dgm:t>
        <a:bodyPr/>
        <a:lstStyle/>
        <a:p>
          <a:endParaRPr lang="pt-BR"/>
        </a:p>
      </dgm:t>
    </dgm:pt>
    <dgm:pt modelId="{DC9D0CF1-F319-405D-8FFA-F5AA60D0ED7A}" type="pres">
      <dgm:prSet presAssocID="{F9376528-02EE-4360-B700-FE7559255BEA}" presName="hierRoot2" presStyleCnt="0">
        <dgm:presLayoutVars>
          <dgm:hierBranch/>
        </dgm:presLayoutVars>
      </dgm:prSet>
      <dgm:spPr/>
    </dgm:pt>
    <dgm:pt modelId="{690A7B55-A0A2-44E2-8CF6-A1FD76B23DAC}" type="pres">
      <dgm:prSet presAssocID="{F9376528-02EE-4360-B700-FE7559255BEA}" presName="rootComposite" presStyleCnt="0"/>
      <dgm:spPr/>
    </dgm:pt>
    <dgm:pt modelId="{3AD32657-D8EF-4071-84F9-03E68A41EB96}" type="pres">
      <dgm:prSet presAssocID="{F9376528-02EE-4360-B700-FE7559255BEA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EAFF20F-1913-43B1-8078-C85078740569}" type="pres">
      <dgm:prSet presAssocID="{F9376528-02EE-4360-B700-FE7559255BEA}" presName="rootConnector" presStyleLbl="node2" presStyleIdx="0" presStyleCnt="4"/>
      <dgm:spPr/>
      <dgm:t>
        <a:bodyPr/>
        <a:lstStyle/>
        <a:p>
          <a:endParaRPr lang="pt-BR"/>
        </a:p>
      </dgm:t>
    </dgm:pt>
    <dgm:pt modelId="{D015BD2E-1D28-4477-917B-C716A08053C9}" type="pres">
      <dgm:prSet presAssocID="{F9376528-02EE-4360-B700-FE7559255BEA}" presName="hierChild4" presStyleCnt="0"/>
      <dgm:spPr/>
    </dgm:pt>
    <dgm:pt modelId="{026363EC-A913-4C99-9E0E-CF1B2D70027A}" type="pres">
      <dgm:prSet presAssocID="{F9376528-02EE-4360-B700-FE7559255BEA}" presName="hierChild5" presStyleCnt="0"/>
      <dgm:spPr/>
    </dgm:pt>
    <dgm:pt modelId="{0DA54554-D6AC-46E8-BE5B-45D4D9DE7480}" type="pres">
      <dgm:prSet presAssocID="{D98BBF69-E717-4DDE-95DF-85ED15F8708F}" presName="Name35" presStyleLbl="parChTrans1D2" presStyleIdx="1" presStyleCnt="4"/>
      <dgm:spPr/>
      <dgm:t>
        <a:bodyPr/>
        <a:lstStyle/>
        <a:p>
          <a:endParaRPr lang="pt-BR"/>
        </a:p>
      </dgm:t>
    </dgm:pt>
    <dgm:pt modelId="{2F7AFB51-2329-4036-B8B7-EE2CE6A294E3}" type="pres">
      <dgm:prSet presAssocID="{5D99A492-FEE3-48E7-91DE-3C3FAB4A8783}" presName="hierRoot2" presStyleCnt="0">
        <dgm:presLayoutVars>
          <dgm:hierBranch/>
        </dgm:presLayoutVars>
      </dgm:prSet>
      <dgm:spPr/>
    </dgm:pt>
    <dgm:pt modelId="{2A4F55E8-CF0B-4A93-9BB5-5DE4AB2A8ED7}" type="pres">
      <dgm:prSet presAssocID="{5D99A492-FEE3-48E7-91DE-3C3FAB4A8783}" presName="rootComposite" presStyleCnt="0"/>
      <dgm:spPr/>
    </dgm:pt>
    <dgm:pt modelId="{6EF24086-D64E-42D3-BE67-7305B506A4B3}" type="pres">
      <dgm:prSet presAssocID="{5D99A492-FEE3-48E7-91DE-3C3FAB4A8783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6ADEA5B-4D4F-4909-9106-032588422E54}" type="pres">
      <dgm:prSet presAssocID="{5D99A492-FEE3-48E7-91DE-3C3FAB4A8783}" presName="rootConnector" presStyleLbl="node2" presStyleIdx="1" presStyleCnt="4"/>
      <dgm:spPr/>
      <dgm:t>
        <a:bodyPr/>
        <a:lstStyle/>
        <a:p>
          <a:endParaRPr lang="pt-BR"/>
        </a:p>
      </dgm:t>
    </dgm:pt>
    <dgm:pt modelId="{DB7AB87B-731A-4936-ADBE-BC35D8AAF084}" type="pres">
      <dgm:prSet presAssocID="{5D99A492-FEE3-48E7-91DE-3C3FAB4A8783}" presName="hierChild4" presStyleCnt="0"/>
      <dgm:spPr/>
    </dgm:pt>
    <dgm:pt modelId="{9354550D-1421-43D0-8E1F-5AC17925266D}" type="pres">
      <dgm:prSet presAssocID="{5D99A492-FEE3-48E7-91DE-3C3FAB4A8783}" presName="hierChild5" presStyleCnt="0"/>
      <dgm:spPr/>
    </dgm:pt>
    <dgm:pt modelId="{8776970A-46AF-43CC-95FF-8D745A62332C}" type="pres">
      <dgm:prSet presAssocID="{895AD2CC-0C96-468D-B5DA-C2EF220E9636}" presName="Name35" presStyleLbl="parChTrans1D2" presStyleIdx="2" presStyleCnt="4"/>
      <dgm:spPr/>
      <dgm:t>
        <a:bodyPr/>
        <a:lstStyle/>
        <a:p>
          <a:endParaRPr lang="pt-BR"/>
        </a:p>
      </dgm:t>
    </dgm:pt>
    <dgm:pt modelId="{8CD06F6F-8418-4DBB-917A-BF2E67108549}" type="pres">
      <dgm:prSet presAssocID="{1AD8DD3F-3EB8-46CF-9810-13C3A813E97D}" presName="hierRoot2" presStyleCnt="0">
        <dgm:presLayoutVars>
          <dgm:hierBranch/>
        </dgm:presLayoutVars>
      </dgm:prSet>
      <dgm:spPr/>
    </dgm:pt>
    <dgm:pt modelId="{B7784D47-A6A3-4F1F-AD5D-F259D5EF41B0}" type="pres">
      <dgm:prSet presAssocID="{1AD8DD3F-3EB8-46CF-9810-13C3A813E97D}" presName="rootComposite" presStyleCnt="0"/>
      <dgm:spPr/>
    </dgm:pt>
    <dgm:pt modelId="{1F1D6E03-3963-4415-A94B-3974EE62B6FD}" type="pres">
      <dgm:prSet presAssocID="{1AD8DD3F-3EB8-46CF-9810-13C3A813E97D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DC13A0F-8F57-4868-AA2B-297858012B75}" type="pres">
      <dgm:prSet presAssocID="{1AD8DD3F-3EB8-46CF-9810-13C3A813E97D}" presName="rootConnector" presStyleLbl="node2" presStyleIdx="2" presStyleCnt="4"/>
      <dgm:spPr/>
      <dgm:t>
        <a:bodyPr/>
        <a:lstStyle/>
        <a:p>
          <a:endParaRPr lang="pt-BR"/>
        </a:p>
      </dgm:t>
    </dgm:pt>
    <dgm:pt modelId="{B00B3EB7-DF87-4F6B-8DF8-6359CDA3A3AF}" type="pres">
      <dgm:prSet presAssocID="{1AD8DD3F-3EB8-46CF-9810-13C3A813E97D}" presName="hierChild4" presStyleCnt="0"/>
      <dgm:spPr/>
    </dgm:pt>
    <dgm:pt modelId="{43365B12-C482-4FAB-B775-7B8B9A373BAA}" type="pres">
      <dgm:prSet presAssocID="{1AD8DD3F-3EB8-46CF-9810-13C3A813E97D}" presName="hierChild5" presStyleCnt="0"/>
      <dgm:spPr/>
    </dgm:pt>
    <dgm:pt modelId="{9B24600A-E5C8-4C44-89D2-3F48C761D069}" type="pres">
      <dgm:prSet presAssocID="{2BB3DB0A-0A4A-4039-A4CF-99E403048D8A}" presName="Name35" presStyleLbl="parChTrans1D2" presStyleIdx="3" presStyleCnt="4"/>
      <dgm:spPr/>
      <dgm:t>
        <a:bodyPr/>
        <a:lstStyle/>
        <a:p>
          <a:endParaRPr lang="pt-BR"/>
        </a:p>
      </dgm:t>
    </dgm:pt>
    <dgm:pt modelId="{44561A37-382A-4E48-8821-2BA403AEF983}" type="pres">
      <dgm:prSet presAssocID="{AA532ABE-81E8-4043-93AC-0640166DA441}" presName="hierRoot2" presStyleCnt="0">
        <dgm:presLayoutVars>
          <dgm:hierBranch val="init"/>
        </dgm:presLayoutVars>
      </dgm:prSet>
      <dgm:spPr/>
    </dgm:pt>
    <dgm:pt modelId="{B9C8099C-7693-4935-9A1C-9B5FD1FA1D45}" type="pres">
      <dgm:prSet presAssocID="{AA532ABE-81E8-4043-93AC-0640166DA441}" presName="rootComposite" presStyleCnt="0"/>
      <dgm:spPr/>
    </dgm:pt>
    <dgm:pt modelId="{E34B2BC9-75B8-4943-AAC0-54D29F8D058E}" type="pres">
      <dgm:prSet presAssocID="{AA532ABE-81E8-4043-93AC-0640166DA441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8450DA5-2BFC-4CD8-9B6A-582D080A7EF3}" type="pres">
      <dgm:prSet presAssocID="{AA532ABE-81E8-4043-93AC-0640166DA441}" presName="rootConnector" presStyleLbl="node2" presStyleIdx="3" presStyleCnt="4"/>
      <dgm:spPr/>
      <dgm:t>
        <a:bodyPr/>
        <a:lstStyle/>
        <a:p>
          <a:endParaRPr lang="pt-BR"/>
        </a:p>
      </dgm:t>
    </dgm:pt>
    <dgm:pt modelId="{6936FDF3-1766-415D-8C83-003456752C6C}" type="pres">
      <dgm:prSet presAssocID="{AA532ABE-81E8-4043-93AC-0640166DA441}" presName="hierChild4" presStyleCnt="0"/>
      <dgm:spPr/>
    </dgm:pt>
    <dgm:pt modelId="{4FF6ED7F-B92D-4FE0-AFF8-C0D58AD07A9E}" type="pres">
      <dgm:prSet presAssocID="{AA532ABE-81E8-4043-93AC-0640166DA441}" presName="hierChild5" presStyleCnt="0"/>
      <dgm:spPr/>
    </dgm:pt>
    <dgm:pt modelId="{56B6317B-6393-48F5-A33E-E1F4B17EC21F}" type="pres">
      <dgm:prSet presAssocID="{9610EC58-19A5-427A-A34D-724CE4E12D79}" presName="hierChild3" presStyleCnt="0"/>
      <dgm:spPr/>
    </dgm:pt>
  </dgm:ptLst>
  <dgm:cxnLst>
    <dgm:cxn modelId="{4FF7FD39-5EAF-4157-913C-C64D1DAE4ABB}" type="presOf" srcId="{2BB3DB0A-0A4A-4039-A4CF-99E403048D8A}" destId="{9B24600A-E5C8-4C44-89D2-3F48C761D069}" srcOrd="0" destOrd="0" presId="urn:microsoft.com/office/officeart/2005/8/layout/orgChart1"/>
    <dgm:cxn modelId="{E1F1011E-05AE-40D1-8690-8423AA8296F8}" srcId="{968DB909-90E5-4BE8-B175-F5D22C464A4D}" destId="{9610EC58-19A5-427A-A34D-724CE4E12D79}" srcOrd="0" destOrd="0" parTransId="{E4011BA6-A21D-45B9-BE16-A7AA9855E522}" sibTransId="{5A526552-3804-42AC-BD08-C6C18F2EFE8C}"/>
    <dgm:cxn modelId="{7D8C941B-3A84-4029-8465-20FB025C4604}" type="presOf" srcId="{F9376528-02EE-4360-B700-FE7559255BEA}" destId="{3EAFF20F-1913-43B1-8078-C85078740569}" srcOrd="1" destOrd="0" presId="urn:microsoft.com/office/officeart/2005/8/layout/orgChart1"/>
    <dgm:cxn modelId="{3A3A8769-99C6-4A10-BB21-414B9073CADE}" type="presOf" srcId="{AA532ABE-81E8-4043-93AC-0640166DA441}" destId="{E34B2BC9-75B8-4943-AAC0-54D29F8D058E}" srcOrd="0" destOrd="0" presId="urn:microsoft.com/office/officeart/2005/8/layout/orgChart1"/>
    <dgm:cxn modelId="{30E7304A-45D1-40E9-8D2D-BF930AE1B5F5}" type="presOf" srcId="{1AD8DD3F-3EB8-46CF-9810-13C3A813E97D}" destId="{1F1D6E03-3963-4415-A94B-3974EE62B6FD}" srcOrd="0" destOrd="0" presId="urn:microsoft.com/office/officeart/2005/8/layout/orgChart1"/>
    <dgm:cxn modelId="{E86165EA-CB49-4FF8-9805-88A34FE5EF9E}" type="presOf" srcId="{AA532ABE-81E8-4043-93AC-0640166DA441}" destId="{78450DA5-2BFC-4CD8-9B6A-582D080A7EF3}" srcOrd="1" destOrd="0" presId="urn:microsoft.com/office/officeart/2005/8/layout/orgChart1"/>
    <dgm:cxn modelId="{9FA1FE2E-0F8D-48A4-AF42-817C98BFEE5B}" type="presOf" srcId="{0E44CCEA-9C78-4670-8AEB-36B643709A87}" destId="{05993DAC-65AB-4BDF-A82C-86A8EF452F00}" srcOrd="0" destOrd="0" presId="urn:microsoft.com/office/officeart/2005/8/layout/orgChart1"/>
    <dgm:cxn modelId="{8C618362-9DB7-4E67-BFB9-7130440EE374}" type="presOf" srcId="{D98BBF69-E717-4DDE-95DF-85ED15F8708F}" destId="{0DA54554-D6AC-46E8-BE5B-45D4D9DE7480}" srcOrd="0" destOrd="0" presId="urn:microsoft.com/office/officeart/2005/8/layout/orgChart1"/>
    <dgm:cxn modelId="{65A8C20C-D4F5-41BC-BF9E-96CC2B71A8AE}" type="presOf" srcId="{9610EC58-19A5-427A-A34D-724CE4E12D79}" destId="{4C0A316F-B902-4B0A-835C-BC2219AFA467}" srcOrd="1" destOrd="0" presId="urn:microsoft.com/office/officeart/2005/8/layout/orgChart1"/>
    <dgm:cxn modelId="{F2707003-6D48-46D7-8325-542D13B2FEC7}" srcId="{9610EC58-19A5-427A-A34D-724CE4E12D79}" destId="{F9376528-02EE-4360-B700-FE7559255BEA}" srcOrd="0" destOrd="0" parTransId="{0E44CCEA-9C78-4670-8AEB-36B643709A87}" sibTransId="{8D078695-62FD-489E-A519-2E1EE7E107A0}"/>
    <dgm:cxn modelId="{86173F7B-BABB-4E45-A12B-8359368D4BE5}" srcId="{9610EC58-19A5-427A-A34D-724CE4E12D79}" destId="{AA532ABE-81E8-4043-93AC-0640166DA441}" srcOrd="3" destOrd="0" parTransId="{2BB3DB0A-0A4A-4039-A4CF-99E403048D8A}" sibTransId="{9B3E1089-0F48-451E-9194-704AE1437472}"/>
    <dgm:cxn modelId="{F4C03D01-ED28-46B8-9D62-0064E5E4AB89}" type="presOf" srcId="{895AD2CC-0C96-468D-B5DA-C2EF220E9636}" destId="{8776970A-46AF-43CC-95FF-8D745A62332C}" srcOrd="0" destOrd="0" presId="urn:microsoft.com/office/officeart/2005/8/layout/orgChart1"/>
    <dgm:cxn modelId="{E9E0C17D-0A74-4DBB-9B6E-B2417C8718A3}" type="presOf" srcId="{1AD8DD3F-3EB8-46CF-9810-13C3A813E97D}" destId="{4DC13A0F-8F57-4868-AA2B-297858012B75}" srcOrd="1" destOrd="0" presId="urn:microsoft.com/office/officeart/2005/8/layout/orgChart1"/>
    <dgm:cxn modelId="{91B61C26-AD6D-4344-852A-4675D50AC7FD}" type="presOf" srcId="{9610EC58-19A5-427A-A34D-724CE4E12D79}" destId="{A2192E7A-9D40-4A91-B908-7119C32379C0}" srcOrd="0" destOrd="0" presId="urn:microsoft.com/office/officeart/2005/8/layout/orgChart1"/>
    <dgm:cxn modelId="{041236D7-EC11-4DD4-A69C-4A78A72FD991}" type="presOf" srcId="{F9376528-02EE-4360-B700-FE7559255BEA}" destId="{3AD32657-D8EF-4071-84F9-03E68A41EB96}" srcOrd="0" destOrd="0" presId="urn:microsoft.com/office/officeart/2005/8/layout/orgChart1"/>
    <dgm:cxn modelId="{C58F529D-26D4-4AD6-91DA-AD058AC110F6}" srcId="{9610EC58-19A5-427A-A34D-724CE4E12D79}" destId="{5D99A492-FEE3-48E7-91DE-3C3FAB4A8783}" srcOrd="1" destOrd="0" parTransId="{D98BBF69-E717-4DDE-95DF-85ED15F8708F}" sibTransId="{2D82276F-449A-4AA9-8E81-D9C622D44335}"/>
    <dgm:cxn modelId="{D88DDC9F-8A28-4E93-9E8D-BC84BC848293}" type="presOf" srcId="{5D99A492-FEE3-48E7-91DE-3C3FAB4A8783}" destId="{6EF24086-D64E-42D3-BE67-7305B506A4B3}" srcOrd="0" destOrd="0" presId="urn:microsoft.com/office/officeart/2005/8/layout/orgChart1"/>
    <dgm:cxn modelId="{AF37D194-9F3B-4EB5-9639-2698EA6C8C96}" type="presOf" srcId="{5D99A492-FEE3-48E7-91DE-3C3FAB4A8783}" destId="{16ADEA5B-4D4F-4909-9106-032588422E54}" srcOrd="1" destOrd="0" presId="urn:microsoft.com/office/officeart/2005/8/layout/orgChart1"/>
    <dgm:cxn modelId="{54E4C449-F1DB-4E4E-BB4B-8491D9BAE1B1}" type="presOf" srcId="{968DB909-90E5-4BE8-B175-F5D22C464A4D}" destId="{A6A16C7A-4B73-4E67-9317-BE71D9451968}" srcOrd="0" destOrd="0" presId="urn:microsoft.com/office/officeart/2005/8/layout/orgChart1"/>
    <dgm:cxn modelId="{38BFDA0A-2EBE-4B19-A826-1AC25974F319}" srcId="{9610EC58-19A5-427A-A34D-724CE4E12D79}" destId="{1AD8DD3F-3EB8-46CF-9810-13C3A813E97D}" srcOrd="2" destOrd="0" parTransId="{895AD2CC-0C96-468D-B5DA-C2EF220E9636}" sibTransId="{B0FB86B8-1F89-4EDB-B3CB-0FA4BDBEDC46}"/>
    <dgm:cxn modelId="{77F91941-C7A7-4DD8-BA2C-43010BB53619}" type="presParOf" srcId="{A6A16C7A-4B73-4E67-9317-BE71D9451968}" destId="{E5AA1A2C-49B1-42F8-B607-3D323033E770}" srcOrd="0" destOrd="0" presId="urn:microsoft.com/office/officeart/2005/8/layout/orgChart1"/>
    <dgm:cxn modelId="{11BE1A7D-D904-4711-A4C1-374052345B7C}" type="presParOf" srcId="{E5AA1A2C-49B1-42F8-B607-3D323033E770}" destId="{19323E6F-4CEC-4594-83B0-C491AF056F60}" srcOrd="0" destOrd="0" presId="urn:microsoft.com/office/officeart/2005/8/layout/orgChart1"/>
    <dgm:cxn modelId="{7143F7D7-2C8A-4524-8ACD-75AC93020C40}" type="presParOf" srcId="{19323E6F-4CEC-4594-83B0-C491AF056F60}" destId="{A2192E7A-9D40-4A91-B908-7119C32379C0}" srcOrd="0" destOrd="0" presId="urn:microsoft.com/office/officeart/2005/8/layout/orgChart1"/>
    <dgm:cxn modelId="{4B0D219A-7E3A-440F-8061-157FD117AE56}" type="presParOf" srcId="{19323E6F-4CEC-4594-83B0-C491AF056F60}" destId="{4C0A316F-B902-4B0A-835C-BC2219AFA467}" srcOrd="1" destOrd="0" presId="urn:microsoft.com/office/officeart/2005/8/layout/orgChart1"/>
    <dgm:cxn modelId="{354B219E-3EE4-4665-A4F0-4ACC78130D5F}" type="presParOf" srcId="{E5AA1A2C-49B1-42F8-B607-3D323033E770}" destId="{A167A344-7C23-4E93-B659-4252EA4C21E2}" srcOrd="1" destOrd="0" presId="urn:microsoft.com/office/officeart/2005/8/layout/orgChart1"/>
    <dgm:cxn modelId="{8069DC79-2605-4701-A163-525343BB25F2}" type="presParOf" srcId="{A167A344-7C23-4E93-B659-4252EA4C21E2}" destId="{05993DAC-65AB-4BDF-A82C-86A8EF452F00}" srcOrd="0" destOrd="0" presId="urn:microsoft.com/office/officeart/2005/8/layout/orgChart1"/>
    <dgm:cxn modelId="{B85011F8-AE4D-451B-9BEC-D2BC32BDC501}" type="presParOf" srcId="{A167A344-7C23-4E93-B659-4252EA4C21E2}" destId="{DC9D0CF1-F319-405D-8FFA-F5AA60D0ED7A}" srcOrd="1" destOrd="0" presId="urn:microsoft.com/office/officeart/2005/8/layout/orgChart1"/>
    <dgm:cxn modelId="{2F4DAE65-5F09-4BE8-8F70-7858E2F60318}" type="presParOf" srcId="{DC9D0CF1-F319-405D-8FFA-F5AA60D0ED7A}" destId="{690A7B55-A0A2-44E2-8CF6-A1FD76B23DAC}" srcOrd="0" destOrd="0" presId="urn:microsoft.com/office/officeart/2005/8/layout/orgChart1"/>
    <dgm:cxn modelId="{2C691930-EC17-42E8-9722-4AD3AF44A023}" type="presParOf" srcId="{690A7B55-A0A2-44E2-8CF6-A1FD76B23DAC}" destId="{3AD32657-D8EF-4071-84F9-03E68A41EB96}" srcOrd="0" destOrd="0" presId="urn:microsoft.com/office/officeart/2005/8/layout/orgChart1"/>
    <dgm:cxn modelId="{51817783-735E-4C66-939E-B5C5725D0D1C}" type="presParOf" srcId="{690A7B55-A0A2-44E2-8CF6-A1FD76B23DAC}" destId="{3EAFF20F-1913-43B1-8078-C85078740569}" srcOrd="1" destOrd="0" presId="urn:microsoft.com/office/officeart/2005/8/layout/orgChart1"/>
    <dgm:cxn modelId="{702F999D-E0F9-4C9A-9980-3EBE2EDC1FC9}" type="presParOf" srcId="{DC9D0CF1-F319-405D-8FFA-F5AA60D0ED7A}" destId="{D015BD2E-1D28-4477-917B-C716A08053C9}" srcOrd="1" destOrd="0" presId="urn:microsoft.com/office/officeart/2005/8/layout/orgChart1"/>
    <dgm:cxn modelId="{DB154D8B-1CC7-4513-8E33-98A9567BB8D2}" type="presParOf" srcId="{DC9D0CF1-F319-405D-8FFA-F5AA60D0ED7A}" destId="{026363EC-A913-4C99-9E0E-CF1B2D70027A}" srcOrd="2" destOrd="0" presId="urn:microsoft.com/office/officeart/2005/8/layout/orgChart1"/>
    <dgm:cxn modelId="{582D122D-2D87-4FE5-A02B-2405D396FC0F}" type="presParOf" srcId="{A167A344-7C23-4E93-B659-4252EA4C21E2}" destId="{0DA54554-D6AC-46E8-BE5B-45D4D9DE7480}" srcOrd="2" destOrd="0" presId="urn:microsoft.com/office/officeart/2005/8/layout/orgChart1"/>
    <dgm:cxn modelId="{64DCB215-D200-4602-BCF1-C698E572DD7C}" type="presParOf" srcId="{A167A344-7C23-4E93-B659-4252EA4C21E2}" destId="{2F7AFB51-2329-4036-B8B7-EE2CE6A294E3}" srcOrd="3" destOrd="0" presId="urn:microsoft.com/office/officeart/2005/8/layout/orgChart1"/>
    <dgm:cxn modelId="{41482CF8-4D35-4E1C-8100-F2656C338A86}" type="presParOf" srcId="{2F7AFB51-2329-4036-B8B7-EE2CE6A294E3}" destId="{2A4F55E8-CF0B-4A93-9BB5-5DE4AB2A8ED7}" srcOrd="0" destOrd="0" presId="urn:microsoft.com/office/officeart/2005/8/layout/orgChart1"/>
    <dgm:cxn modelId="{35B370B9-5034-4294-AAE3-3B031DFB5621}" type="presParOf" srcId="{2A4F55E8-CF0B-4A93-9BB5-5DE4AB2A8ED7}" destId="{6EF24086-D64E-42D3-BE67-7305B506A4B3}" srcOrd="0" destOrd="0" presId="urn:microsoft.com/office/officeart/2005/8/layout/orgChart1"/>
    <dgm:cxn modelId="{4E99AA44-99F5-4155-BF08-B69EBBEDC9C2}" type="presParOf" srcId="{2A4F55E8-CF0B-4A93-9BB5-5DE4AB2A8ED7}" destId="{16ADEA5B-4D4F-4909-9106-032588422E54}" srcOrd="1" destOrd="0" presId="urn:microsoft.com/office/officeart/2005/8/layout/orgChart1"/>
    <dgm:cxn modelId="{46B57D2A-0CF4-412E-A025-7B8C7B73A3DA}" type="presParOf" srcId="{2F7AFB51-2329-4036-B8B7-EE2CE6A294E3}" destId="{DB7AB87B-731A-4936-ADBE-BC35D8AAF084}" srcOrd="1" destOrd="0" presId="urn:microsoft.com/office/officeart/2005/8/layout/orgChart1"/>
    <dgm:cxn modelId="{F325086B-2195-4A12-B4B8-A8F8647456BD}" type="presParOf" srcId="{2F7AFB51-2329-4036-B8B7-EE2CE6A294E3}" destId="{9354550D-1421-43D0-8E1F-5AC17925266D}" srcOrd="2" destOrd="0" presId="urn:microsoft.com/office/officeart/2005/8/layout/orgChart1"/>
    <dgm:cxn modelId="{91007A02-FB92-4715-8026-5CA167D1C8BD}" type="presParOf" srcId="{A167A344-7C23-4E93-B659-4252EA4C21E2}" destId="{8776970A-46AF-43CC-95FF-8D745A62332C}" srcOrd="4" destOrd="0" presId="urn:microsoft.com/office/officeart/2005/8/layout/orgChart1"/>
    <dgm:cxn modelId="{7E42AE69-5818-4FB1-ACA0-63782BB2A85E}" type="presParOf" srcId="{A167A344-7C23-4E93-B659-4252EA4C21E2}" destId="{8CD06F6F-8418-4DBB-917A-BF2E67108549}" srcOrd="5" destOrd="0" presId="urn:microsoft.com/office/officeart/2005/8/layout/orgChart1"/>
    <dgm:cxn modelId="{2E87A4F8-775F-482F-86BC-1EF5D63B6F42}" type="presParOf" srcId="{8CD06F6F-8418-4DBB-917A-BF2E67108549}" destId="{B7784D47-A6A3-4F1F-AD5D-F259D5EF41B0}" srcOrd="0" destOrd="0" presId="urn:microsoft.com/office/officeart/2005/8/layout/orgChart1"/>
    <dgm:cxn modelId="{0B0BE941-EE8C-4C6A-BE6A-DE29311E0611}" type="presParOf" srcId="{B7784D47-A6A3-4F1F-AD5D-F259D5EF41B0}" destId="{1F1D6E03-3963-4415-A94B-3974EE62B6FD}" srcOrd="0" destOrd="0" presId="urn:microsoft.com/office/officeart/2005/8/layout/orgChart1"/>
    <dgm:cxn modelId="{57A5C2A1-7AD4-40D1-84CC-7EAC718F3B48}" type="presParOf" srcId="{B7784D47-A6A3-4F1F-AD5D-F259D5EF41B0}" destId="{4DC13A0F-8F57-4868-AA2B-297858012B75}" srcOrd="1" destOrd="0" presId="urn:microsoft.com/office/officeart/2005/8/layout/orgChart1"/>
    <dgm:cxn modelId="{4106A458-7241-41B6-865E-97AB1840D227}" type="presParOf" srcId="{8CD06F6F-8418-4DBB-917A-BF2E67108549}" destId="{B00B3EB7-DF87-4F6B-8DF8-6359CDA3A3AF}" srcOrd="1" destOrd="0" presId="urn:microsoft.com/office/officeart/2005/8/layout/orgChart1"/>
    <dgm:cxn modelId="{443F0DA1-9641-46EE-BF76-F5172B006E73}" type="presParOf" srcId="{8CD06F6F-8418-4DBB-917A-BF2E67108549}" destId="{43365B12-C482-4FAB-B775-7B8B9A373BAA}" srcOrd="2" destOrd="0" presId="urn:microsoft.com/office/officeart/2005/8/layout/orgChart1"/>
    <dgm:cxn modelId="{387DAEE6-7324-4B82-B6DF-330723CEFB66}" type="presParOf" srcId="{A167A344-7C23-4E93-B659-4252EA4C21E2}" destId="{9B24600A-E5C8-4C44-89D2-3F48C761D069}" srcOrd="6" destOrd="0" presId="urn:microsoft.com/office/officeart/2005/8/layout/orgChart1"/>
    <dgm:cxn modelId="{FF7D8C21-CC16-4432-BE82-D2774F3098A7}" type="presParOf" srcId="{A167A344-7C23-4E93-B659-4252EA4C21E2}" destId="{44561A37-382A-4E48-8821-2BA403AEF983}" srcOrd="7" destOrd="0" presId="urn:microsoft.com/office/officeart/2005/8/layout/orgChart1"/>
    <dgm:cxn modelId="{E7CE5235-8FEC-4980-A390-93FB2E5A428B}" type="presParOf" srcId="{44561A37-382A-4E48-8821-2BA403AEF983}" destId="{B9C8099C-7693-4935-9A1C-9B5FD1FA1D45}" srcOrd="0" destOrd="0" presId="urn:microsoft.com/office/officeart/2005/8/layout/orgChart1"/>
    <dgm:cxn modelId="{C242CBC7-5FEE-4A4C-8BDF-B08A11C26054}" type="presParOf" srcId="{B9C8099C-7693-4935-9A1C-9B5FD1FA1D45}" destId="{E34B2BC9-75B8-4943-AAC0-54D29F8D058E}" srcOrd="0" destOrd="0" presId="urn:microsoft.com/office/officeart/2005/8/layout/orgChart1"/>
    <dgm:cxn modelId="{166A3AE8-BB9D-4A9C-AFC7-1BFF43038073}" type="presParOf" srcId="{B9C8099C-7693-4935-9A1C-9B5FD1FA1D45}" destId="{78450DA5-2BFC-4CD8-9B6A-582D080A7EF3}" srcOrd="1" destOrd="0" presId="urn:microsoft.com/office/officeart/2005/8/layout/orgChart1"/>
    <dgm:cxn modelId="{94FFB7E0-D893-418B-9261-8C0421B84DCC}" type="presParOf" srcId="{44561A37-382A-4E48-8821-2BA403AEF983}" destId="{6936FDF3-1766-415D-8C83-003456752C6C}" srcOrd="1" destOrd="0" presId="urn:microsoft.com/office/officeart/2005/8/layout/orgChart1"/>
    <dgm:cxn modelId="{570E5EFC-41A5-404B-AC58-5AAF777C4BC9}" type="presParOf" srcId="{44561A37-382A-4E48-8821-2BA403AEF983}" destId="{4FF6ED7F-B92D-4FE0-AFF8-C0D58AD07A9E}" srcOrd="2" destOrd="0" presId="urn:microsoft.com/office/officeart/2005/8/layout/orgChart1"/>
    <dgm:cxn modelId="{E1292AED-78B6-4725-8FE9-A9E4279877D4}" type="presParOf" srcId="{E5AA1A2C-49B1-42F8-B607-3D323033E770}" destId="{56B6317B-6393-48F5-A33E-E1F4B17EC21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4600A-E5C8-4C44-89D2-3F48C761D069}">
      <dsp:nvSpPr>
        <dsp:cNvPr id="0" name=""/>
        <dsp:cNvSpPr/>
      </dsp:nvSpPr>
      <dsp:spPr>
        <a:xfrm>
          <a:off x="4248471" y="2255776"/>
          <a:ext cx="3327429" cy="384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495"/>
              </a:lnTo>
              <a:lnTo>
                <a:pt x="3327429" y="192495"/>
              </a:lnTo>
              <a:lnTo>
                <a:pt x="3327429" y="384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76970A-46AF-43CC-95FF-8D745A62332C}">
      <dsp:nvSpPr>
        <dsp:cNvPr id="0" name=""/>
        <dsp:cNvSpPr/>
      </dsp:nvSpPr>
      <dsp:spPr>
        <a:xfrm>
          <a:off x="4248471" y="2255776"/>
          <a:ext cx="1109143" cy="384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495"/>
              </a:lnTo>
              <a:lnTo>
                <a:pt x="1109143" y="192495"/>
              </a:lnTo>
              <a:lnTo>
                <a:pt x="1109143" y="384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54554-D6AC-46E8-BE5B-45D4D9DE7480}">
      <dsp:nvSpPr>
        <dsp:cNvPr id="0" name=""/>
        <dsp:cNvSpPr/>
      </dsp:nvSpPr>
      <dsp:spPr>
        <a:xfrm>
          <a:off x="3139328" y="2255776"/>
          <a:ext cx="1109143" cy="384991"/>
        </a:xfrm>
        <a:custGeom>
          <a:avLst/>
          <a:gdLst/>
          <a:ahLst/>
          <a:cxnLst/>
          <a:rect l="0" t="0" r="0" b="0"/>
          <a:pathLst>
            <a:path>
              <a:moveTo>
                <a:pt x="1109143" y="0"/>
              </a:moveTo>
              <a:lnTo>
                <a:pt x="1109143" y="192495"/>
              </a:lnTo>
              <a:lnTo>
                <a:pt x="0" y="192495"/>
              </a:lnTo>
              <a:lnTo>
                <a:pt x="0" y="384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93DAC-65AB-4BDF-A82C-86A8EF452F00}">
      <dsp:nvSpPr>
        <dsp:cNvPr id="0" name=""/>
        <dsp:cNvSpPr/>
      </dsp:nvSpPr>
      <dsp:spPr>
        <a:xfrm>
          <a:off x="921042" y="2255776"/>
          <a:ext cx="3327429" cy="384991"/>
        </a:xfrm>
        <a:custGeom>
          <a:avLst/>
          <a:gdLst/>
          <a:ahLst/>
          <a:cxnLst/>
          <a:rect l="0" t="0" r="0" b="0"/>
          <a:pathLst>
            <a:path>
              <a:moveTo>
                <a:pt x="3327429" y="0"/>
              </a:moveTo>
              <a:lnTo>
                <a:pt x="3327429" y="192495"/>
              </a:lnTo>
              <a:lnTo>
                <a:pt x="0" y="192495"/>
              </a:lnTo>
              <a:lnTo>
                <a:pt x="0" y="384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192E7A-9D40-4A91-B908-7119C32379C0}">
      <dsp:nvSpPr>
        <dsp:cNvPr id="0" name=""/>
        <dsp:cNvSpPr/>
      </dsp:nvSpPr>
      <dsp:spPr>
        <a:xfrm>
          <a:off x="3331824" y="1339128"/>
          <a:ext cx="1833294" cy="91664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i="0" u="none" strike="noStrike" kern="1200" baseline="0" dirty="0" smtClean="0">
              <a:latin typeface="+mn-lt"/>
            </a:rPr>
            <a:t>Superintendência</a:t>
          </a:r>
          <a:endParaRPr lang="pt-BR" sz="1800" b="0" kern="1200" dirty="0" smtClean="0">
            <a:latin typeface="+mn-lt"/>
          </a:endParaRPr>
        </a:p>
      </dsp:txBody>
      <dsp:txXfrm>
        <a:off x="3331824" y="1339128"/>
        <a:ext cx="1833294" cy="916647"/>
      </dsp:txXfrm>
    </dsp:sp>
    <dsp:sp modelId="{3AD32657-D8EF-4071-84F9-03E68A41EB96}">
      <dsp:nvSpPr>
        <dsp:cNvPr id="0" name=""/>
        <dsp:cNvSpPr/>
      </dsp:nvSpPr>
      <dsp:spPr>
        <a:xfrm>
          <a:off x="4395" y="2640767"/>
          <a:ext cx="1833294" cy="91664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i="0" u="none" strike="noStrike" kern="1200" baseline="0" dirty="0" smtClean="0">
              <a:latin typeface="+mn-lt"/>
            </a:rPr>
            <a:t>Diretoria Administrativa</a:t>
          </a:r>
          <a:endParaRPr lang="pt-BR" sz="1800" b="0" kern="1200" dirty="0" smtClean="0">
            <a:latin typeface="+mn-lt"/>
          </a:endParaRPr>
        </a:p>
      </dsp:txBody>
      <dsp:txXfrm>
        <a:off x="4395" y="2640767"/>
        <a:ext cx="1833294" cy="916647"/>
      </dsp:txXfrm>
    </dsp:sp>
    <dsp:sp modelId="{6EF24086-D64E-42D3-BE67-7305B506A4B3}">
      <dsp:nvSpPr>
        <dsp:cNvPr id="0" name=""/>
        <dsp:cNvSpPr/>
      </dsp:nvSpPr>
      <dsp:spPr>
        <a:xfrm>
          <a:off x="2222681" y="2640767"/>
          <a:ext cx="1833294" cy="91664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800" b="0" kern="1200" dirty="0" smtClean="0">
              <a:latin typeface="+mn-lt"/>
            </a:rPr>
            <a:t>Diretoria de Planejamento de Finanças</a:t>
          </a:r>
        </a:p>
      </dsp:txBody>
      <dsp:txXfrm>
        <a:off x="2222681" y="2640767"/>
        <a:ext cx="1833294" cy="916647"/>
      </dsp:txXfrm>
    </dsp:sp>
    <dsp:sp modelId="{1F1D6E03-3963-4415-A94B-3974EE62B6FD}">
      <dsp:nvSpPr>
        <dsp:cNvPr id="0" name=""/>
        <dsp:cNvSpPr/>
      </dsp:nvSpPr>
      <dsp:spPr>
        <a:xfrm>
          <a:off x="4440967" y="2640767"/>
          <a:ext cx="1833294" cy="91664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i="0" u="none" strike="noStrike" kern="1200" baseline="0" dirty="0" smtClean="0">
              <a:latin typeface="+mn-lt"/>
            </a:rPr>
            <a:t>Diretoria Técnica de Água e Esgoto</a:t>
          </a:r>
          <a:endParaRPr lang="pt-BR" sz="1800" b="0" kern="1200" dirty="0" smtClean="0">
            <a:latin typeface="+mn-lt"/>
          </a:endParaRPr>
        </a:p>
      </dsp:txBody>
      <dsp:txXfrm>
        <a:off x="4440967" y="2640767"/>
        <a:ext cx="1833294" cy="916647"/>
      </dsp:txXfrm>
    </dsp:sp>
    <dsp:sp modelId="{E34B2BC9-75B8-4943-AAC0-54D29F8D058E}">
      <dsp:nvSpPr>
        <dsp:cNvPr id="0" name=""/>
        <dsp:cNvSpPr/>
      </dsp:nvSpPr>
      <dsp:spPr>
        <a:xfrm>
          <a:off x="6659254" y="2640767"/>
          <a:ext cx="1833294" cy="91664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Diretoria de Resíduos Sólidos</a:t>
          </a:r>
          <a:endParaRPr lang="pt-BR" sz="1800" kern="1200" dirty="0"/>
        </a:p>
      </dsp:txBody>
      <dsp:txXfrm>
        <a:off x="6659254" y="2640767"/>
        <a:ext cx="1833294" cy="916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820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67341" y="0"/>
            <a:ext cx="3035088" cy="464820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0E7B710C-F767-4736-A380-3D04D5EAACB1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5088" cy="464820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67341" y="8829967"/>
            <a:ext cx="3035088" cy="464820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4E4A2D6E-C6BC-4343-BE08-DCA76F416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0281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820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820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7625929F-90EE-457F-9224-2D9A46D4D764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4820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4820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167AFDAD-56E9-4E31-98E1-0246DE0B27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86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D8149E-CFA9-4931-BCA5-9104293CEABD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7712B6-4690-4F41-AF60-933BD8EDE71D}" type="slidenum">
              <a:rPr lang="pt-BR"/>
              <a:pPr>
                <a:defRPr/>
              </a:pPr>
              <a:t>32</a:t>
            </a:fld>
            <a:endParaRPr lang="pt-BR"/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3964099" y="8831580"/>
            <a:ext cx="3038331" cy="4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612DD848-691B-4CA6-8F43-5939C04C76DA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5000"/>
                </a:lnSpc>
              </a:pPr>
              <a:t>32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706438"/>
            <a:ext cx="4646613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406" y="4415790"/>
            <a:ext cx="5601619" cy="41817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7D576-1DFF-49B0-B641-EA3ADC85866E}" type="slidenum">
              <a:rPr lang="pt-BR"/>
              <a:pPr>
                <a:defRPr/>
              </a:pPr>
              <a:t>34</a:t>
            </a:fld>
            <a:endParaRPr lang="pt-BR"/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3964099" y="8831580"/>
            <a:ext cx="3038331" cy="4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EABB00E4-CC1C-4E51-B6DE-F99AD368F566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5000"/>
                </a:lnSpc>
              </a:pPr>
              <a:t>34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706438"/>
            <a:ext cx="4646613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406" y="4415790"/>
            <a:ext cx="5601619" cy="41817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078F76-B6CD-414D-96BD-C196C24ABB3C}" type="slidenum">
              <a:rPr lang="pt-BR"/>
              <a:pPr>
                <a:defRPr/>
              </a:pPr>
              <a:t>38</a:t>
            </a:fld>
            <a:endParaRPr lang="pt-BR"/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3964099" y="8831580"/>
            <a:ext cx="3038331" cy="4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8D2EB18E-1287-4440-9C30-E522FCBE5764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5000"/>
                </a:lnSpc>
              </a:pPr>
              <a:t>38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706438"/>
            <a:ext cx="4646613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406" y="4415790"/>
            <a:ext cx="5601619" cy="41817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5FAFB9-19D0-41D4-98AB-F76BB9BD496B}" type="slidenum">
              <a:rPr lang="pt-BR"/>
              <a:pPr>
                <a:defRPr/>
              </a:pPr>
              <a:t>39</a:t>
            </a:fld>
            <a:endParaRPr lang="pt-BR"/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3964099" y="8831580"/>
            <a:ext cx="3038331" cy="4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0C79023E-1F95-45B8-8A5E-C24F842DDFC2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5000"/>
                </a:lnSpc>
              </a:pPr>
              <a:t>39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706438"/>
            <a:ext cx="4646613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406" y="4415790"/>
            <a:ext cx="5601619" cy="41817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8F939B-2F65-49C0-A5F9-1B8473F950DB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67E8A1-08B4-47FB-8F56-D3A6291A2004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35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4DB9B1-EF8D-49AF-87DC-20C39BE96677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33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DEDA50-669E-438E-8385-DA763E043881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34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13F4CA-C798-4BA6-99D8-D60AD3722D19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37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A463B6-0D6E-4E8B-8705-4232C7A96962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38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92BBC4-97F9-49C8-950B-F81F4BFB7756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4B0387-9B63-47D3-BA53-DD0F52102B94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39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F22988-2A88-4AD2-A46D-537E4FD19D39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40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B63925-D603-446B-A519-5DC157942374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41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345139-AF38-438A-A39D-4DC67965F28E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43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F3869A-4AAD-4595-B86A-DD00586808C0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46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B6D468-AE18-4487-AFD2-A32D1EF81FE8}" type="slidenum">
              <a:rPr lang="pt-BR" smtClean="0"/>
              <a:pPr>
                <a:defRPr/>
              </a:pPr>
              <a:t>58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D2B159-CD01-46AD-88F3-1E61EADA940C}" type="slidenum">
              <a:rPr lang="pt-BR" smtClean="0"/>
              <a:pPr>
                <a:defRPr/>
              </a:pPr>
              <a:t>59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00BA0-C08F-4B70-BE26-6DD2B6E3F390}" type="slidenum">
              <a:rPr lang="pt-BR" smtClean="0"/>
              <a:pPr>
                <a:defRPr/>
              </a:pPr>
              <a:t>60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DFEF54-66B9-474F-A2E2-5D0785BD333D}" type="slidenum">
              <a:rPr lang="pt-BR" smtClean="0"/>
              <a:pPr>
                <a:defRPr/>
              </a:pPr>
              <a:t>61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6438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0567" y="4415495"/>
            <a:ext cx="5602917" cy="41842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93C25A-0F02-494C-A036-581A3B769A0D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967341" y="8829967"/>
            <a:ext cx="3035088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674" tIns="47670" rIns="91674" bIns="4767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147946A8-5346-4E85-A725-C5CF69DE83C3}" type="slidenum">
              <a:rPr lang="pt-BR" altLang="pt-BR" sz="1200">
                <a:latin typeface="Calibri" pitchFamily="32" charset="0"/>
              </a:rPr>
              <a:pPr algn="r">
                <a:buClrTx/>
                <a:buFontTx/>
                <a:buNone/>
              </a:pPr>
              <a:t>17</a:t>
            </a:fld>
            <a:endParaRPr lang="pt-BR" altLang="pt-BR" sz="1200">
              <a:latin typeface="Calibri" pitchFamily="32" charset="0"/>
            </a:endParaRP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3964099" y="8831580"/>
            <a:ext cx="3038331" cy="46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3E51EBCF-5490-4438-BD47-9A14DCCAE960}" type="slidenum">
              <a:rPr lang="pt-BR" altLang="pt-BR" sz="1200"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17</a:t>
            </a:fld>
            <a:endParaRPr lang="pt-BR" altLang="pt-BR" sz="1200">
              <a:latin typeface="Times New Roman" pitchFamily="16" charset="0"/>
            </a:endParaRPr>
          </a:p>
        </p:txBody>
      </p:sp>
      <p:sp>
        <p:nvSpPr>
          <p:cNvPr id="108547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706438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6438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0567" y="4415495"/>
            <a:ext cx="5602917" cy="41842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489113" y="-11993563"/>
            <a:ext cx="16925926" cy="12695238"/>
          </a:xfrm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9E7D15-2BFA-45EE-B2AF-85D7806F1DBD}" type="slidenum">
              <a:rPr lang="pt-BR"/>
              <a:pPr>
                <a:defRPr/>
              </a:pPr>
              <a:t>20</a:t>
            </a:fld>
            <a:endParaRPr lang="pt-BR"/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3964099" y="8831580"/>
            <a:ext cx="3038331" cy="4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804F8AC4-5A19-440E-8CE6-8E84C47B3E5E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5000"/>
                </a:lnSpc>
              </a:pPr>
              <a:t>20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706438"/>
            <a:ext cx="4646613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406" y="4415790"/>
            <a:ext cx="5601619" cy="41817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3ED7BC-A0F5-461B-A1E2-9E77B06C4A45}" type="slidenum">
              <a:rPr lang="pt-BR"/>
              <a:pPr>
                <a:defRPr/>
              </a:pPr>
              <a:t>23</a:t>
            </a:fld>
            <a:endParaRPr lang="pt-BR"/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3964099" y="8831580"/>
            <a:ext cx="3038331" cy="4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20032281-37C9-4F7B-ADD3-E9ED946D1D7B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5000"/>
                </a:lnSpc>
              </a:pPr>
              <a:t>23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732" name="Text Box 2"/>
          <p:cNvSpPr txBox="1">
            <a:spLocks noChangeArrowheads="1"/>
          </p:cNvSpPr>
          <p:nvPr/>
        </p:nvSpPr>
        <p:spPr bwMode="auto">
          <a:xfrm>
            <a:off x="3964099" y="8831581"/>
            <a:ext cx="3036709" cy="4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850BF42A-3697-464D-BF1C-FE4DC5118C60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algn="r" eaLnBrk="1" hangingPunct="1">
                <a:lnSpc>
                  <a:spcPct val="95000"/>
                </a:lnSpc>
              </a:pPr>
              <a:t>23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3733" name="Text Box 3"/>
          <p:cNvSpPr txBox="1">
            <a:spLocks noChangeArrowheads="1"/>
          </p:cNvSpPr>
          <p:nvPr/>
        </p:nvSpPr>
        <p:spPr bwMode="auto">
          <a:xfrm>
            <a:off x="3967341" y="8829967"/>
            <a:ext cx="3030224" cy="4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371" tIns="41793" rIns="80371" bIns="41793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4E43CDE-449A-4CBD-95E7-5A55AE29E608}" type="slidenum">
              <a:rPr lang="pt-BR" altLang="pt-BR" sz="11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pPr algn="r" eaLnBrk="1" hangingPunct="1"/>
              <a:t>23</a:t>
            </a:fld>
            <a:endParaRPr lang="pt-BR" altLang="pt-BR" sz="110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3734" name="Rectangle 4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6913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406" y="4415790"/>
            <a:ext cx="5601619" cy="41817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157A6B-1284-4BF2-914C-E5729B5BE94E}" type="slidenum">
              <a:rPr lang="pt-BR"/>
              <a:pPr>
                <a:defRPr/>
              </a:pPr>
              <a:t>25</a:t>
            </a:fld>
            <a:endParaRPr lang="pt-BR"/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3964099" y="8831580"/>
            <a:ext cx="3038331" cy="4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D924AC64-1838-4580-A912-D90113F0AAC2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5000"/>
                </a:lnSpc>
              </a:pPr>
              <a:t>25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706438"/>
            <a:ext cx="4646613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406" y="4415790"/>
            <a:ext cx="5601619" cy="41817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1D47B3-F164-4971-B297-305F583608A2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7925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700406" y="4415790"/>
            <a:ext cx="5601619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41" tIns="46570" rIns="93141" bIns="46570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088B59-62E0-46C9-8BDC-67A44A76C272}" type="slidenum">
              <a:rPr lang="pt-BR"/>
              <a:pPr>
                <a:defRPr/>
              </a:pPr>
              <a:t>29</a:t>
            </a:fld>
            <a:endParaRPr lang="pt-BR"/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3964099" y="8831580"/>
            <a:ext cx="3038331" cy="4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AEB0D844-E85C-471C-B596-7DE69F65AEA0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5000"/>
                </a:lnSpc>
              </a:pPr>
              <a:t>29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706438"/>
            <a:ext cx="4646613" cy="3484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406" y="4415790"/>
            <a:ext cx="5601619" cy="41817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6C1205-7950-4EF6-9F55-DB31E052AA3C}" type="slidenum">
              <a:rPr lang="pt-BR"/>
              <a:pPr>
                <a:defRPr/>
              </a:pPr>
              <a:t>30</a:t>
            </a:fld>
            <a:endParaRPr lang="pt-BR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706438"/>
            <a:ext cx="4645025" cy="3482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406" y="4415790"/>
            <a:ext cx="5601619" cy="41042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43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16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454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9A117-3662-4AF2-A28F-900DCD18E5ED}" type="datetimeFigureOut">
              <a:rPr lang="pt-BR"/>
              <a:pPr>
                <a:defRPr/>
              </a:pPr>
              <a:t>26/08/2015</a:t>
            </a:fld>
            <a:endParaRPr lang="pt-BR"/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7A79-2628-401E-847E-3F97AAC157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963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6748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35696" y="1988841"/>
            <a:ext cx="6851104" cy="3456384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13"/>
          </p:nvPr>
        </p:nvSpPr>
        <p:spPr>
          <a:xfrm>
            <a:off x="1835696" y="1340768"/>
            <a:ext cx="6408712" cy="504055"/>
          </a:xfrm>
        </p:spPr>
        <p:txBody>
          <a:bodyPr>
            <a:normAutofit/>
          </a:bodyPr>
          <a:lstStyle>
            <a:lvl1pPr marL="0" indent="0">
              <a:buNone/>
              <a:defRPr sz="2800" cap="all" baseline="0">
                <a:solidFill>
                  <a:srgbClr val="46ACC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41883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42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27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60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73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607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08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98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423B0-C0B4-450D-833B-1436AC0BA033}" type="datetimeFigureOut">
              <a:rPr lang="pt-BR" smtClean="0"/>
              <a:t>26/08/2015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23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116633"/>
            <a:ext cx="7772400" cy="64807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Frota e Máquinas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79712" y="1124744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Setor de Obras:</a:t>
            </a: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caminhões</a:t>
            </a: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retroescavadeiras</a:t>
            </a: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  <a:r>
              <a:rPr lang="pt-BR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kombis</a:t>
            </a:r>
            <a:endParaRPr lang="pt-BR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carros</a:t>
            </a: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motos</a:t>
            </a: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</a:t>
            </a:r>
            <a:r>
              <a:rPr lang="pt-BR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bongos</a:t>
            </a:r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(mini caminhões)</a:t>
            </a:r>
          </a:p>
          <a:p>
            <a:pPr algn="l"/>
            <a:endParaRPr lang="pt-B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Setor de Resíduos:</a:t>
            </a: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caminhões</a:t>
            </a: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carro</a:t>
            </a: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retroescavadeiras</a:t>
            </a: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camionete</a:t>
            </a:r>
          </a:p>
          <a:p>
            <a:pPr algn="l"/>
            <a:r>
              <a:rPr lang="pt-BR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motos</a:t>
            </a:r>
            <a:endParaRPr lang="pt-B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87685"/>
            <a:ext cx="7499350" cy="9810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ligações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691680" y="1035255"/>
            <a:ext cx="7273925" cy="577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2250"/>
              </a:spcBef>
            </a:pPr>
            <a:r>
              <a:rPr lang="pt-BR" altLang="pt-BR" sz="2400" dirty="0">
                <a:solidFill>
                  <a:srgbClr val="000000"/>
                </a:solidFill>
              </a:rPr>
              <a:t>	</a:t>
            </a:r>
            <a:r>
              <a:rPr lang="pt-BR" alt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- 43.416  economias de água</a:t>
            </a:r>
          </a:p>
          <a:p>
            <a:pPr eaLnBrk="1" hangingPunct="1">
              <a:spcBef>
                <a:spcPts val="2250"/>
              </a:spcBef>
            </a:pP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- 38.590 ligações de água</a:t>
            </a:r>
            <a:endParaRPr lang="pt-BR" altLang="pt-B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2250"/>
              </a:spcBef>
            </a:pPr>
            <a:r>
              <a:rPr lang="pt-BR" alt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- 37.798 ligações residências </a:t>
            </a:r>
          </a:p>
          <a:p>
            <a:pPr eaLnBrk="1" hangingPunct="1">
              <a:spcBef>
                <a:spcPts val="2250"/>
              </a:spcBef>
            </a:pP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- 24.144 ligações ativas de esgoto</a:t>
            </a:r>
          </a:p>
          <a:p>
            <a:pPr eaLnBrk="1" hangingPunct="1">
              <a:spcBef>
                <a:spcPts val="2250"/>
              </a:spcBef>
            </a:pP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- 27.723 economias de esgoto</a:t>
            </a:r>
          </a:p>
          <a:p>
            <a:pPr eaLnBrk="1" hangingPunct="1">
              <a:spcBef>
                <a:spcPts val="2250"/>
              </a:spcBef>
            </a:pP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- 23.115 </a:t>
            </a:r>
            <a:r>
              <a:rPr lang="pt-BR" alt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ligações </a:t>
            </a: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Residências</a:t>
            </a:r>
          </a:p>
          <a:p>
            <a:pPr eaLnBrk="1" hangingPunct="1">
              <a:spcBef>
                <a:spcPts val="2250"/>
              </a:spcBef>
            </a:pP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- 391 km de extensão de rede de água</a:t>
            </a:r>
          </a:p>
          <a:p>
            <a:pPr eaLnBrk="1" hangingPunct="1">
              <a:spcBef>
                <a:spcPts val="2250"/>
              </a:spcBef>
            </a:pP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- 198,5 km de extensão de rede de esgoto</a:t>
            </a:r>
          </a:p>
          <a:p>
            <a:pPr algn="r" eaLnBrk="1" hangingPunct="1">
              <a:spcBef>
                <a:spcPts val="2250"/>
              </a:spcBef>
            </a:pPr>
            <a:r>
              <a:rPr lang="pt-BR" altLang="pt-BR" sz="2400" b="1" dirty="0">
                <a:solidFill>
                  <a:srgbClr val="000000"/>
                </a:solidFill>
              </a:rPr>
              <a:t>Fonte SNIS - 2014</a:t>
            </a:r>
          </a:p>
        </p:txBody>
      </p:sp>
    </p:spTree>
    <p:extLst>
      <p:ext uri="{BB962C8B-B14F-4D97-AF65-F5344CB8AC3E}">
        <p14:creationId xmlns:p14="http://schemas.microsoft.com/office/powerpoint/2010/main" val="300409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9"/>
          <p:cNvSpPr txBox="1">
            <a:spLocks noChangeArrowheads="1"/>
          </p:cNvSpPr>
          <p:nvPr/>
        </p:nvSpPr>
        <p:spPr bwMode="auto">
          <a:xfrm>
            <a:off x="2843808" y="260648"/>
            <a:ext cx="32440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Previsão Orçamentária</a:t>
            </a:r>
          </a:p>
          <a:p>
            <a:pPr eaLnBrk="1" hangingPunct="1"/>
            <a:endParaRPr lang="pt-BR" alt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CaixaDeTexto 16"/>
          <p:cNvSpPr txBox="1">
            <a:spLocks noChangeArrowheads="1"/>
          </p:cNvSpPr>
          <p:nvPr/>
        </p:nvSpPr>
        <p:spPr bwMode="auto">
          <a:xfrm>
            <a:off x="1679004" y="938496"/>
            <a:ext cx="7429500" cy="573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2000" b="1" dirty="0"/>
              <a:t> </a:t>
            </a:r>
            <a:endParaRPr lang="pt-BR" sz="2000" dirty="0"/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Receitas Correntes:		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Tarifas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Taxas		R$ 48.298.524,00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Outras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Receitas 		R$   2.366.025,00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Receitas de Capital:			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 –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Transf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Capital	R$ 19.248.357,00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Empréstimos e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Financ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pt-B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R$   3.000.000,00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Geral		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$ 72.912.906,00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Despesas Correntes	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$ 48.615.695,85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Despesas de Capital	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$ 23.790.565,15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Reservas de Contingência	</a:t>
            </a:r>
            <a:r>
              <a:rPr lang="pt-BR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     506.645,00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Geral		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$ 72.912.906,00 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pt-BR" alt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5436096" y="4968552"/>
            <a:ext cx="3528392" cy="1700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55576" y="5098876"/>
            <a:ext cx="3528392" cy="1700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734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-5631" y="327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PLANILHA DE TARIFA </a:t>
            </a: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 ARES PCJ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Cálculo da Tarifa Média </a:t>
            </a:r>
            <a:r>
              <a:rPr lang="pt-B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Necessária (Água e Esgoto)</a:t>
            </a:r>
            <a:endParaRPr lang="pt-B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6013" y="188640"/>
            <a:ext cx="7499350" cy="5492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 de Abrangência 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2" descr="H:\apresentaçao Plano Diretor\mapa abasteciment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52488"/>
            <a:ext cx="7559675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22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822325" y="0"/>
            <a:ext cx="74993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UNIFILAR ÁGUA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362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795502" y="0"/>
            <a:ext cx="749935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Processo de Tratamento de Água</a:t>
            </a:r>
            <a:b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altLang="pt-B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187624" y="980728"/>
            <a:ext cx="619283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pt-BR" altLang="pt-B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MANANCIAL – CAPTAÇÃO – ADUÇÃO</a:t>
            </a:r>
          </a:p>
          <a:p>
            <a:pPr>
              <a:buClrTx/>
              <a:buFontTx/>
              <a:buNone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TRATAMENTO</a:t>
            </a:r>
          </a:p>
          <a:p>
            <a:pPr>
              <a:buClrTx/>
              <a:buFontTx/>
              <a:buNone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RESERVAÇÃO DE ÁGUA TRATADA</a:t>
            </a:r>
          </a:p>
          <a:p>
            <a:pPr>
              <a:buClrTx/>
              <a:buFontTx/>
              <a:buNone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ADUTORA e REDE DE DISTRIBUIÇÃO</a:t>
            </a:r>
          </a:p>
          <a:p>
            <a:pPr>
              <a:buClrTx/>
              <a:buFontTx/>
              <a:buNone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LIGAÇÕES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80446"/>
            <a:ext cx="7740352" cy="437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AutoShape 4"/>
          <p:cNvSpPr>
            <a:spLocks noChangeArrowheads="1"/>
          </p:cNvSpPr>
          <p:nvPr/>
        </p:nvSpPr>
        <p:spPr bwMode="auto">
          <a:xfrm rot="2880000">
            <a:off x="2776538" y="2346325"/>
            <a:ext cx="360362" cy="649288"/>
          </a:xfrm>
          <a:prstGeom prst="downArrow">
            <a:avLst>
              <a:gd name="adj1" fmla="val 42769"/>
              <a:gd name="adj2" fmla="val 49999"/>
            </a:avLst>
          </a:prstGeom>
          <a:solidFill>
            <a:srgbClr val="0F6FC6"/>
          </a:solidFill>
          <a:ln w="25560" cap="sq">
            <a:solidFill>
              <a:srgbClr val="08509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203575" y="2276475"/>
            <a:ext cx="647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400">
                <a:solidFill>
                  <a:srgbClr val="FF0000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43035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56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Mananciais – Captações - Fonte </a:t>
            </a:r>
            <a:r>
              <a:rPr lang="pt-BR" alt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Abastecimento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088"/>
            <a:ext cx="9139238" cy="641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279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3" descr="01-MNCP-ZAAG-003 GRUPOS-Mod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7966"/>
            <a:ext cx="8067748" cy="587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499350" cy="5492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Esquema de Distribuição de Água 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t-BR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PRODUÇÃO</a:t>
            </a:r>
            <a:endParaRPr lang="pt-BR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75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6013" y="4941888"/>
            <a:ext cx="7407275" cy="1727200"/>
          </a:xfrm>
        </p:spPr>
        <p:txBody>
          <a:bodyPr anchor="b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3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Introdução e aspectos gerais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endParaRPr lang="pt-BR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688"/>
            <a:ext cx="6660232" cy="44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980728"/>
            <a:ext cx="4525963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980728"/>
            <a:ext cx="45720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457200" y="-11113"/>
            <a:ext cx="8228013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68" rIns="0" bIns="0" anchor="ctr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Rio Atibaia </a:t>
            </a:r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Abastece </a:t>
            </a:r>
            <a:r>
              <a:rPr lang="pt-BR" alt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da cidade</a:t>
            </a: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4244975"/>
            <a:ext cx="4081462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320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27584" y="188640"/>
            <a:ext cx="7499350" cy="6334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Situação Atual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Espaço Reservado para Conteúdo 3"/>
          <p:cNvSpPr>
            <a:spLocks noGrp="1"/>
          </p:cNvSpPr>
          <p:nvPr>
            <p:ph idx="1"/>
          </p:nvPr>
        </p:nvSpPr>
        <p:spPr>
          <a:xfrm>
            <a:off x="1116013" y="1125091"/>
            <a:ext cx="7818437" cy="2447925"/>
          </a:xfrm>
        </p:spPr>
        <p:txBody>
          <a:bodyPr anchor="ctr">
            <a:normAutofit/>
          </a:bodyPr>
          <a:lstStyle/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outorga – 755 l/s por 21 horas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Máxima Captada – 420 l/s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Média Captada – 367 l/s durante 20 horas (dado/julho/2015).</a:t>
            </a:r>
          </a:p>
          <a:p>
            <a:pPr>
              <a:buFont typeface="Wingdings 2" pitchFamily="18" charset="2"/>
              <a:buNone/>
            </a:pPr>
            <a:endParaRPr lang="pt-BR" altLang="pt-BR" sz="2400" dirty="0" smtClean="0"/>
          </a:p>
          <a:p>
            <a:endParaRPr lang="pt-BR" altLang="pt-BR" sz="2400" dirty="0" smtClean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1248533" y="2996754"/>
            <a:ext cx="7499350" cy="576262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pt-BR" sz="2400" b="1" dirty="0" smtClean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Desafios </a:t>
            </a:r>
            <a:r>
              <a:rPr lang="pt-BR" sz="2400" b="1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 Dificuldades</a:t>
            </a:r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 bwMode="auto">
          <a:xfrm>
            <a:off x="1088990" y="3528020"/>
            <a:ext cx="7818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25450" indent="-3429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Concluir a ampliação do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5450" indent="-3429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Ampliar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adutora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1000 mm</a:t>
            </a:r>
          </a:p>
          <a:p>
            <a:pPr marL="425450" indent="-3429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Fazer a proteção na margem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direita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Atibaia</a:t>
            </a:r>
          </a:p>
          <a:p>
            <a:pPr marL="425450" indent="-3429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Recuperar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iliar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várzea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pt-BR" sz="2400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654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E:\MVC-40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de seta reta 4"/>
          <p:cNvCxnSpPr/>
          <p:nvPr/>
        </p:nvCxnSpPr>
        <p:spPr>
          <a:xfrm rot="10800000" flipV="1">
            <a:off x="3419475" y="1412875"/>
            <a:ext cx="1089025" cy="6429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604" name="Retângulo 13"/>
          <p:cNvSpPr>
            <a:spLocks noChangeArrowheads="1"/>
          </p:cNvSpPr>
          <p:nvPr/>
        </p:nvSpPr>
        <p:spPr bwMode="auto">
          <a:xfrm>
            <a:off x="4932363" y="765175"/>
            <a:ext cx="138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pt-BR" b="1">
                <a:solidFill>
                  <a:srgbClr val="FF0000"/>
                </a:solidFill>
              </a:rPr>
              <a:t>Rio Atibaia</a:t>
            </a:r>
            <a:endParaRPr lang="pt-BR" alt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755576" y="930352"/>
            <a:ext cx="3733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363"/>
              </a:spcBef>
            </a:pPr>
            <a:r>
              <a:rPr lang="pt-BR" altLang="pt-BR" sz="2200" dirty="0">
                <a:solidFill>
                  <a:srgbClr val="000000"/>
                </a:solidFill>
                <a:latin typeface="Times New Roman" pitchFamily="18" charset="0"/>
              </a:rPr>
              <a:t> ERA-Imperial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2879725" y="115888"/>
            <a:ext cx="39608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08" y="1328905"/>
            <a:ext cx="3917686" cy="281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349" y="3717032"/>
            <a:ext cx="372586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219" y="980728"/>
            <a:ext cx="3576637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620713" y="8015"/>
            <a:ext cx="82296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68" rIns="0" bIns="0" anchor="ctr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Córrego do Onofre Abastece </a:t>
            </a:r>
            <a:r>
              <a:rPr lang="pt-BR" alt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da cidade</a:t>
            </a:r>
          </a:p>
        </p:txBody>
      </p:sp>
    </p:spTree>
    <p:extLst>
      <p:ext uri="{BB962C8B-B14F-4D97-AF65-F5344CB8AC3E}">
        <p14:creationId xmlns:p14="http://schemas.microsoft.com/office/powerpoint/2010/main" val="3741462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99350" cy="6334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Situação Atual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Espaço Reservado para Conteúdo 3"/>
          <p:cNvSpPr>
            <a:spLocks noGrp="1"/>
          </p:cNvSpPr>
          <p:nvPr>
            <p:ph idx="1"/>
          </p:nvPr>
        </p:nvSpPr>
        <p:spPr>
          <a:xfrm>
            <a:off x="1116013" y="1052736"/>
            <a:ext cx="7818437" cy="2447925"/>
          </a:xfrm>
        </p:spPr>
        <p:txBody>
          <a:bodyPr>
            <a:normAutofit/>
          </a:bodyPr>
          <a:lstStyle/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outorga – 100 l/s por 12 horas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Máxima Captada – 120 l/s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Média Captada – 101 l/s durante 17:30 horas (dado/julho/2015).</a:t>
            </a:r>
          </a:p>
          <a:p>
            <a:pPr>
              <a:buFont typeface="Wingdings 2" pitchFamily="18" charset="2"/>
              <a:buNone/>
            </a:pPr>
            <a:endParaRPr lang="pt-BR" altLang="pt-BR" sz="2400" dirty="0" smtClean="0"/>
          </a:p>
          <a:p>
            <a:endParaRPr lang="pt-BR" altLang="pt-BR" sz="2400" dirty="0" smtClean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1043608" y="2924746"/>
            <a:ext cx="7499350" cy="576262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pt-BR" sz="2400" b="1" dirty="0" smtClean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Desafios </a:t>
            </a:r>
            <a:r>
              <a:rPr lang="pt-BR" sz="2400" b="1" dirty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 Dificuldades</a:t>
            </a:r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 bwMode="auto">
          <a:xfrm>
            <a:off x="1043608" y="3384004"/>
            <a:ext cx="7818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Ampliar a outorga de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captação 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Ampliar e modernizar o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Fazer a proteção na margem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direita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córrego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construir um barramento.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Recuperar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iliar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várzea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pt-BR" sz="2400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493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457200" y="128588"/>
            <a:ext cx="8228013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68" rIns="0" bIns="0" anchor="ctr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Córrego dos Pintos Abastece </a:t>
            </a:r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 da cidade</a:t>
            </a: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513"/>
            <a:ext cx="9144000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068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99350" cy="6334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Situação Atual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Espaço Reservado para Conteúdo 3"/>
          <p:cNvSpPr>
            <a:spLocks noGrp="1"/>
          </p:cNvSpPr>
          <p:nvPr>
            <p:ph idx="1"/>
          </p:nvPr>
        </p:nvSpPr>
        <p:spPr>
          <a:xfrm>
            <a:off x="1116013" y="1197099"/>
            <a:ext cx="7818437" cy="2447925"/>
          </a:xfrm>
        </p:spPr>
        <p:txBody>
          <a:bodyPr>
            <a:normAutofit/>
          </a:bodyPr>
          <a:lstStyle/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outorga – 11 l/s por 4:35 horas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Máxima Captada – 11 l/s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Média Captada – 6,7 l/s durante 07:25 horas (dado/julho/2015).</a:t>
            </a:r>
          </a:p>
          <a:p>
            <a:pPr>
              <a:buFont typeface="Wingdings 2" pitchFamily="18" charset="2"/>
              <a:buNone/>
            </a:pPr>
            <a:endParaRPr lang="pt-BR" altLang="pt-BR" sz="2400" dirty="0" smtClean="0"/>
          </a:p>
          <a:p>
            <a:endParaRPr lang="pt-BR" altLang="pt-BR" sz="2400" dirty="0" smtClean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1187624" y="3284786"/>
            <a:ext cx="7499350" cy="576262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pt-BR" sz="2400" b="1" dirty="0" smtClean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Desafios </a:t>
            </a:r>
            <a:r>
              <a:rPr lang="pt-BR" sz="2400" b="1" dirty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 Dificuldades</a:t>
            </a:r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 bwMode="auto">
          <a:xfrm>
            <a:off x="1187624" y="3888060"/>
            <a:ext cx="7818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Ampliar a outorga de Captação 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Ampliar e modernizar o Sistema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Recuperar Mata Ciliar 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pt-BR" sz="2400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378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755576" y="-166309"/>
            <a:ext cx="7499350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Poço Profundo como Manancial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010773" y="908050"/>
            <a:ext cx="7921625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60363" indent="-282575"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spcBef>
                <a:spcPts val="600"/>
              </a:spcBef>
              <a:buClr>
                <a:srgbClr val="0F6FC6"/>
              </a:buClr>
              <a:buFont typeface="Wingdings 2" pitchFamily="16" charset="2"/>
              <a:buChar char=""/>
            </a:pPr>
            <a:r>
              <a:rPr lang="pt-BR" altLang="pt-BR" dirty="0">
                <a:solidFill>
                  <a:srgbClr val="1024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 toda a água que cai em forma de chuva volta a evaporar. Uma parte permanece na terra estocada sob forma de:</a:t>
            </a:r>
          </a:p>
          <a:p>
            <a:pPr>
              <a:spcBef>
                <a:spcPts val="600"/>
              </a:spcBef>
              <a:buClr>
                <a:srgbClr val="0F6FC6"/>
              </a:buClr>
              <a:buFont typeface="Wingdings 2" pitchFamily="16" charset="2"/>
              <a:buChar char=""/>
            </a:pPr>
            <a:r>
              <a:rPr lang="pt-BR" altLang="pt-BR" b="1" dirty="0" smtClean="0">
                <a:solidFill>
                  <a:srgbClr val="1024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Aquífero</a:t>
            </a:r>
            <a:r>
              <a:rPr lang="pt-BR" altLang="pt-BR" dirty="0">
                <a:solidFill>
                  <a:srgbClr val="1024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bolsa de água no subsolo;</a:t>
            </a:r>
          </a:p>
          <a:p>
            <a:pPr>
              <a:spcBef>
                <a:spcPts val="600"/>
              </a:spcBef>
              <a:buClr>
                <a:srgbClr val="0F6FC6"/>
              </a:buClr>
              <a:buFont typeface="Wingdings 2" pitchFamily="16" charset="2"/>
              <a:buChar char=""/>
            </a:pPr>
            <a:r>
              <a:rPr lang="pt-BR" altLang="pt-BR" dirty="0">
                <a:solidFill>
                  <a:srgbClr val="1024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Atibaia fica no Aquífero Cristalino, pobre em recurso hídricos, suficiente para abastecimento.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5" y="2708920"/>
            <a:ext cx="8858303" cy="404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6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t-BR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TRATAMENTO</a:t>
            </a:r>
            <a:endParaRPr lang="pt-BR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425450" y="163513"/>
            <a:ext cx="8228013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68" rIns="0" bIns="0" anchor="ctr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ESTAÇÕES DE TRATAMENTO</a:t>
            </a: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815975"/>
            <a:ext cx="8786812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413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Conteúdo 2"/>
          <p:cNvSpPr>
            <a:spLocks noGrp="1"/>
          </p:cNvSpPr>
          <p:nvPr>
            <p:ph idx="1"/>
          </p:nvPr>
        </p:nvSpPr>
        <p:spPr>
          <a:xfrm>
            <a:off x="1187450" y="188913"/>
            <a:ext cx="7956550" cy="6480175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pt-BR" altLang="pt-BR" sz="240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altLang="pt-BR" sz="2400" b="1" dirty="0" smtClean="0">
                <a:latin typeface="Times New Roman" pitchFamily="18" charset="0"/>
                <a:cs typeface="Times New Roman" pitchFamily="18" charset="0"/>
              </a:rPr>
              <a:t>egulamentação do setor de Saneamento Básico </a:t>
            </a:r>
          </a:p>
          <a:p>
            <a:pPr eaLnBrk="1" hangingPunct="1">
              <a:buFont typeface="Wingdings 2" pitchFamily="18" charset="2"/>
              <a:buNone/>
            </a:pPr>
            <a:endParaRPr lang="pt-BR" alt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pt-BR" altLang="pt-BR" sz="2000" dirty="0" smtClean="0">
                <a:latin typeface="Times New Roman" pitchFamily="18" charset="0"/>
                <a:cs typeface="Times New Roman" pitchFamily="18" charset="0"/>
              </a:rPr>
              <a:t>Lei 11.445 de 05/01/07 (Lei do Saneamento): </a:t>
            </a:r>
          </a:p>
          <a:p>
            <a:pPr eaLnBrk="1" hangingPunct="1">
              <a:buFont typeface="Wingdings 2" pitchFamily="18" charset="2"/>
              <a:buNone/>
            </a:pPr>
            <a:r>
              <a:rPr lang="pt-BR" altLang="pt-BR" sz="2000" dirty="0" smtClean="0">
                <a:latin typeface="Times New Roman" pitchFamily="18" charset="0"/>
                <a:cs typeface="Times New Roman" pitchFamily="18" charset="0"/>
              </a:rPr>
              <a:t>     Marco Regulatório para o Setor de Saneamento no Brasil </a:t>
            </a:r>
          </a:p>
          <a:p>
            <a:pPr eaLnBrk="1" hangingPunct="1"/>
            <a:endParaRPr lang="pt-BR" altLang="pt-B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pt-BR" altLang="pt-BR" sz="2000" dirty="0" smtClean="0">
                <a:latin typeface="Times New Roman" pitchFamily="18" charset="0"/>
                <a:cs typeface="Times New Roman" pitchFamily="18" charset="0"/>
              </a:rPr>
              <a:t>•     A  Lei  define o  Saneamento Básico como o conjunto de serviços, infraestruturas e  instalações operacionais de  Água Potável, Esgotamento Sanitário, Limpeza Urbana e Manejo de Resíduos Sólidos e Drenagem e Manejo   das Águas Pluviais Urbanas. </a:t>
            </a:r>
          </a:p>
          <a:p>
            <a:pPr eaLnBrk="1" hangingPunct="1"/>
            <a:endParaRPr lang="pt-BR" altLang="pt-B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pt-BR" altLang="pt-BR" sz="2000" dirty="0" smtClean="0">
                <a:latin typeface="Times New Roman" pitchFamily="18" charset="0"/>
                <a:cs typeface="Times New Roman" pitchFamily="18" charset="0"/>
              </a:rPr>
              <a:t>•     Estabelece que os titulares dos serviços deverão formular a política pública de saneamento </a:t>
            </a:r>
            <a:r>
              <a:rPr lang="pt-BR" altLang="pt-BR" sz="2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altLang="pt-BR" sz="2000" dirty="0" smtClean="0">
                <a:latin typeface="Times New Roman" pitchFamily="18" charset="0"/>
                <a:cs typeface="Times New Roman" pitchFamily="18" charset="0"/>
              </a:rPr>
              <a:t>ásico e elaborar o(s)  respectivo(s) Planos Municipais e/ou Regionais de Saneamento Básico.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pt-BR" altLang="pt-B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altLang="pt-BR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pt-BR" altLang="pt-BR" sz="2000" dirty="0" smtClean="0">
                <a:latin typeface="Times New Roman" pitchFamily="18" charset="0"/>
                <a:cs typeface="Times New Roman" pitchFamily="18" charset="0"/>
              </a:rPr>
              <a:t>Estabelece a regulação no setor de saneamento, que deve ser exercida </a:t>
            </a:r>
            <a:r>
              <a:rPr lang="pt-BR" altLang="pt-BR" sz="2000" dirty="0">
                <a:latin typeface="Times New Roman" pitchFamily="18" charset="0"/>
                <a:cs typeface="Times New Roman" pitchFamily="18" charset="0"/>
              </a:rPr>
              <a:t>por </a:t>
            </a:r>
            <a:r>
              <a:rPr lang="pt-BR" altLang="pt-BR" sz="2000" dirty="0" smtClean="0">
                <a:latin typeface="Times New Roman" pitchFamily="18" charset="0"/>
                <a:cs typeface="Times New Roman" pitchFamily="18" charset="0"/>
              </a:rPr>
              <a:t>entidade com independência </a:t>
            </a:r>
            <a:r>
              <a:rPr lang="pt-BR" altLang="pt-BR" sz="2000" dirty="0">
                <a:latin typeface="Times New Roman" pitchFamily="18" charset="0"/>
                <a:cs typeface="Times New Roman" pitchFamily="18" charset="0"/>
              </a:rPr>
              <a:t>decisória </a:t>
            </a:r>
            <a:r>
              <a:rPr lang="pt-BR" altLang="pt-BR" sz="2000" dirty="0" smtClean="0">
                <a:latin typeface="Times New Roman" pitchFamily="18" charset="0"/>
                <a:cs typeface="Times New Roman" pitchFamily="18" charset="0"/>
              </a:rPr>
              <a:t>e autonomia </a:t>
            </a:r>
            <a:r>
              <a:rPr lang="pt-BR" altLang="pt-BR" sz="2000" dirty="0">
                <a:latin typeface="Times New Roman" pitchFamily="18" charset="0"/>
                <a:cs typeface="Times New Roman" pitchFamily="18" charset="0"/>
              </a:rPr>
              <a:t>administrativa, orçamentária e financeira (agências reguladoras).</a:t>
            </a:r>
          </a:p>
          <a:p>
            <a:pPr eaLnBrk="1" hangingPunct="1">
              <a:buFont typeface="Wingdings 2" pitchFamily="18" charset="2"/>
              <a:buNone/>
            </a:pPr>
            <a:r>
              <a:rPr lang="pt-BR" alt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 2" pitchFamily="18" charset="2"/>
              <a:buNone/>
            </a:pPr>
            <a:endParaRPr lang="pt-BR" altLang="pt-BR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3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975"/>
            <a:ext cx="9142413" cy="599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2611438" y="87313"/>
            <a:ext cx="366077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 CENTRAL</a:t>
            </a:r>
          </a:p>
        </p:txBody>
      </p:sp>
    </p:spTree>
    <p:extLst>
      <p:ext uri="{BB962C8B-B14F-4D97-AF65-F5344CB8AC3E}">
        <p14:creationId xmlns:p14="http://schemas.microsoft.com/office/powerpoint/2010/main" val="974676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99350" cy="6334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Situação Atual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Espaço Reservado para Conteúdo 3"/>
          <p:cNvSpPr>
            <a:spLocks noGrp="1"/>
          </p:cNvSpPr>
          <p:nvPr>
            <p:ph idx="1"/>
          </p:nvPr>
        </p:nvSpPr>
        <p:spPr>
          <a:xfrm>
            <a:off x="1146051" y="1629147"/>
            <a:ext cx="7818437" cy="2447925"/>
          </a:xfrm>
        </p:spPr>
        <p:txBody>
          <a:bodyPr>
            <a:normAutofit/>
          </a:bodyPr>
          <a:lstStyle/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Capacidade Nominal – 350 l/s 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Máxima Tratada – 420 l/s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 produzido ano – 9.973.190 m³  (dado/2014).</a:t>
            </a:r>
          </a:p>
          <a:p>
            <a:pPr>
              <a:buFont typeface="Wingdings 2" pitchFamily="18" charset="2"/>
              <a:buNone/>
            </a:pPr>
            <a:endParaRPr lang="pt-BR" altLang="pt-BR" sz="2400" dirty="0" smtClean="0"/>
          </a:p>
          <a:p>
            <a:endParaRPr lang="pt-BR" altLang="pt-BR" sz="2400" dirty="0" smtClean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1187624" y="3356794"/>
            <a:ext cx="7499350" cy="576262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pt-BR" sz="2400" dirty="0" smtClean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Desafios </a:t>
            </a:r>
            <a:r>
              <a:rPr lang="pt-BR" sz="2400" dirty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 Dificuldades</a:t>
            </a:r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 bwMode="auto">
          <a:xfrm>
            <a:off x="1187624" y="4032076"/>
            <a:ext cx="7818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 antiga construída na década de 70. 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possui sistema de recuperação de água de processo.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Será substituída pela nova ETA.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pt-BR" sz="2400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761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488950" y="79375"/>
            <a:ext cx="8229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68" rIns="0" bIns="0" anchor="ctr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 III CEREJEIRAS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975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52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99350" cy="6334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Situação Atual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19" name="Espaço Reservado para Conteúdo 3"/>
          <p:cNvSpPr>
            <a:spLocks noGrp="1"/>
          </p:cNvSpPr>
          <p:nvPr>
            <p:ph idx="1"/>
          </p:nvPr>
        </p:nvSpPr>
        <p:spPr>
          <a:xfrm>
            <a:off x="1116013" y="1629147"/>
            <a:ext cx="7818437" cy="2447925"/>
          </a:xfrm>
        </p:spPr>
        <p:txBody>
          <a:bodyPr>
            <a:normAutofit/>
          </a:bodyPr>
          <a:lstStyle/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Capacidade Nominal – 100 l/s 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Máxima Tratada – 120 l/s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 produzido ano – 2.979.408 m³  (dado/2014).</a:t>
            </a:r>
          </a:p>
          <a:p>
            <a:pPr>
              <a:buFont typeface="Wingdings 2" pitchFamily="18" charset="2"/>
              <a:buNone/>
            </a:pPr>
            <a:endParaRPr lang="pt-BR" altLang="pt-BR" sz="2400" dirty="0" smtClean="0"/>
          </a:p>
          <a:p>
            <a:endParaRPr lang="pt-BR" altLang="pt-BR" sz="2400" dirty="0" smtClean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1187624" y="3356794"/>
            <a:ext cx="7499350" cy="576262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pt-BR" sz="2400" b="1" dirty="0" smtClean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Desafios </a:t>
            </a:r>
            <a:r>
              <a:rPr lang="pt-BR" sz="2400" b="1" dirty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 Dificuldades</a:t>
            </a:r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 bwMode="auto">
          <a:xfrm>
            <a:off x="1193477" y="4104084"/>
            <a:ext cx="7818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Necessário uma modernização do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Automação de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Adequação da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capacidade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tratamento.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pt-BR" sz="2400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089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425450" y="79375"/>
            <a:ext cx="822801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68" rIns="0" bIns="0" anchor="ctr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 PORTÃO</a:t>
            </a: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979488"/>
            <a:ext cx="9142413" cy="58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904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99350" cy="6334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Situação Atual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7" name="Espaço Reservado para Conteúdo 3"/>
          <p:cNvSpPr>
            <a:spLocks noGrp="1"/>
          </p:cNvSpPr>
          <p:nvPr>
            <p:ph idx="1"/>
          </p:nvPr>
        </p:nvSpPr>
        <p:spPr>
          <a:xfrm>
            <a:off x="1116013" y="1557139"/>
            <a:ext cx="7818437" cy="2447925"/>
          </a:xfrm>
        </p:spPr>
        <p:txBody>
          <a:bodyPr>
            <a:normAutofit/>
          </a:bodyPr>
          <a:lstStyle/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Capacidade Nominal – 11 l/s 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Máxima Tratada – 11 l/s</a:t>
            </a:r>
          </a:p>
          <a:p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 produzido ano – 43.354 m³  (dado/2014).</a:t>
            </a:r>
          </a:p>
          <a:p>
            <a:pPr>
              <a:buFont typeface="Wingdings 2" pitchFamily="18" charset="2"/>
              <a:buNone/>
            </a:pPr>
            <a:endParaRPr lang="pt-BR" altLang="pt-BR" sz="2400" dirty="0" smtClean="0"/>
          </a:p>
          <a:p>
            <a:endParaRPr lang="pt-BR" altLang="pt-BR" sz="2400" dirty="0" smtClean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1187624" y="3212778"/>
            <a:ext cx="7499350" cy="576262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pt-BR" sz="2400" b="1" dirty="0" smtClean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Desafios e </a:t>
            </a:r>
            <a:r>
              <a:rPr lang="pt-BR" sz="2400" b="1" dirty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Dificuldades</a:t>
            </a:r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 bwMode="auto">
          <a:xfrm>
            <a:off x="1187624" y="3960068"/>
            <a:ext cx="7818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Obter licença de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operação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Instalar sistema de tratamento de lodo.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Ampliação do turno de trabalho.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pt-BR" sz="2400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pt-BR" sz="2400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81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CaixaDeTexto 2"/>
          <p:cNvSpPr txBox="1">
            <a:spLocks noChangeArrowheads="1"/>
          </p:cNvSpPr>
          <p:nvPr/>
        </p:nvSpPr>
        <p:spPr bwMode="auto">
          <a:xfrm>
            <a:off x="2484438" y="188913"/>
            <a:ext cx="5183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FUTURA   ETA CENTRAL</a:t>
            </a:r>
          </a:p>
        </p:txBody>
      </p:sp>
      <p:pic>
        <p:nvPicPr>
          <p:cNvPr id="43011" name="Imagem 3" descr="nova E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7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t-BR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DISTRIBUIÇÃO</a:t>
            </a:r>
            <a:endParaRPr lang="pt-BR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5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425450" y="163513"/>
            <a:ext cx="8228013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68" rIns="0" bIns="0" anchor="ctr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PRINCIPAIS RESERVATÓRIOS</a:t>
            </a: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975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721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1"/>
            <a:ext cx="1960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0"/>
            <a:ext cx="20907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88" y="0"/>
            <a:ext cx="2308225" cy="34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50" y="3429000"/>
            <a:ext cx="2579688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63" y="3428999"/>
            <a:ext cx="2938462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" y="11015"/>
            <a:ext cx="24209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51030"/>
            <a:ext cx="3101975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734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268760"/>
            <a:ext cx="7499350" cy="4378325"/>
          </a:xfr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ÍNDICES DE ATENDIMENTO  DOS SERVIÇOS DE </a:t>
            </a:r>
            <a:br>
              <a:rPr lang="pt-BR" sz="44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44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SANEAMENTO BÁSICO</a:t>
            </a:r>
            <a:br>
              <a:rPr lang="pt-BR" sz="44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44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pt-BR" sz="4400" u="sng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BRASIL </a:t>
            </a:r>
            <a:endParaRPr lang="pt-BR" sz="4400" u="sng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99350" cy="6334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Situação Atual </a:t>
            </a:r>
            <a:endParaRPr lang="pt-B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115616" y="980728"/>
            <a:ext cx="7818834" cy="4392488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1400" b="1" u="sng" dirty="0" smtClean="0"/>
              <a:t>Reservatórios Existentes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       QUANT.  -   DENOMINAÇÃO                                               CAPACIDADE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1 – Reservatório Central 			4.000 m</a:t>
            </a:r>
            <a:r>
              <a:rPr lang="pt-BR" sz="1400" b="1" baseline="30000" dirty="0" smtClean="0"/>
              <a:t>3 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2 – Reservatório Maranguape			   600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3 – Reservatório Vale das Flores			     90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4 – Reservatório Estância Park		                      	   731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5 – Reservatório da Serra			     60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6 – Reservatório do Alvinópolis 			5.800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7 – Reservatório do Museu - Desativado	                          300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8 – Reservatório Nova Atibaia              		 1100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 9 – Reservatórios da ETA III 			3.000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10 – Reservatório Elevado da ETA III 		    100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11 – Reservatório PORTÃO                     	                           400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12 – Reservatório TANQUE                     	                           600 m</a:t>
            </a:r>
            <a:r>
              <a:rPr lang="pt-BR" sz="1400" b="1" baseline="30000" dirty="0" smtClean="0"/>
              <a:t>3</a:t>
            </a:r>
            <a:endParaRPr lang="pt-BR" sz="1400" dirty="0" smtClean="0"/>
          </a:p>
          <a:p>
            <a:pPr>
              <a:defRPr/>
            </a:pPr>
            <a:r>
              <a:rPr lang="pt-BR" sz="1400" b="1" dirty="0" smtClean="0"/>
              <a:t>	</a:t>
            </a:r>
            <a:r>
              <a:rPr lang="pt-BR" sz="14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Total____________________________________16.781 m</a:t>
            </a:r>
            <a:r>
              <a:rPr lang="pt-BR" sz="1400" b="1" baseline="300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pt-BR" sz="14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pt-BR" sz="14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</a:br>
            <a:endParaRPr lang="pt-BR" sz="1400" b="1" dirty="0" smtClean="0"/>
          </a:p>
          <a:p>
            <a:pPr>
              <a:defRPr/>
            </a:pPr>
            <a:endParaRPr lang="pt-BR" dirty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1306320" y="4869160"/>
            <a:ext cx="7499350" cy="647700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defRPr/>
            </a:pPr>
            <a:r>
              <a:rPr lang="pt-BR" sz="2400" dirty="0">
                <a:solidFill>
                  <a:srgbClr val="006B8D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Desafio e Dificuldades</a:t>
            </a:r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 bwMode="auto">
          <a:xfrm>
            <a:off x="987233" y="5426500"/>
            <a:ext cx="78184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algn="ctr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Monitoramento on-line</a:t>
            </a:r>
          </a:p>
          <a:p>
            <a:pPr marL="365125" indent="-282575" algn="ctr" eaLnBrk="0" hangingPunct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pt-BR" dirty="0">
              <a:latin typeface="+mn-lt"/>
            </a:endParaRPr>
          </a:p>
          <a:p>
            <a:pPr marL="365125" indent="-282575" algn="ctr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pt-BR" sz="3200" dirty="0">
              <a:latin typeface="+mn-lt"/>
            </a:endParaRPr>
          </a:p>
          <a:p>
            <a:pPr marL="365125" indent="-282575" algn="ctr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pt-BR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610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737196" y="-243408"/>
            <a:ext cx="8172450" cy="283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Principais Coletores do Plano Diretor de Água</a:t>
            </a:r>
            <a:r>
              <a:rPr lang="pt-BR" altLang="pt-B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Anterior ao Plano Municipal do Saneamento.</a:t>
            </a:r>
            <a:b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Não há dimensionamento de Anéis e Rede no PMS</a:t>
            </a:r>
            <a:b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altLang="pt-B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533568" cy="511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553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115616" y="250825"/>
            <a:ext cx="7499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Desafios </a:t>
            </a: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altLang="pt-B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Dificuldades na Distribuição</a:t>
            </a: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altLang="pt-B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042988" y="908050"/>
            <a:ext cx="7921625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360363" indent="-282575"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Rede profundas em solo instável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Requer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travessias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rios e córregos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 no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trânsito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causa transtornos para o entorno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Requer tempo para construção e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grandes investimentos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Requer grandes diâmetros de rede para compensar as longas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distâncias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Perdas na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distribuição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perda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ísica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Atender o crescimento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demanda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Ampliar a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distribuição (temos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apenas 391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rede)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280988">
              <a:spcBef>
                <a:spcPts val="600"/>
              </a:spcBef>
              <a:buClrTx/>
              <a:buSzPct val="80000"/>
              <a:buFontTx/>
              <a:buNone/>
            </a:pP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280988">
              <a:spcBef>
                <a:spcPts val="600"/>
              </a:spcBef>
              <a:buClrTx/>
              <a:buSzPct val="80000"/>
              <a:buFontTx/>
              <a:buNone/>
            </a:pP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7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2987675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29000"/>
            <a:ext cx="2952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429000"/>
            <a:ext cx="29162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2952750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916237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976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6238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91623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0"/>
            <a:ext cx="273685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57563"/>
            <a:ext cx="3132137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357563"/>
            <a:ext cx="2808287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756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1" y="0"/>
            <a:ext cx="2843213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3148013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843212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95" y="3148502"/>
            <a:ext cx="3024187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52497"/>
            <a:ext cx="3059113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092280" y="3789040"/>
            <a:ext cx="2598454" cy="5760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pt-BR" sz="2800" b="1" dirty="0" smtClean="0">
                <a:solidFill>
                  <a:srgbClr val="46ACC1"/>
                </a:solidFill>
              </a:rPr>
              <a:t>Ligações </a:t>
            </a:r>
          </a:p>
        </p:txBody>
      </p:sp>
    </p:spTree>
    <p:extLst>
      <p:ext uri="{BB962C8B-B14F-4D97-AF65-F5344CB8AC3E}">
        <p14:creationId xmlns:p14="http://schemas.microsoft.com/office/powerpoint/2010/main" val="3076541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971600" y="116632"/>
            <a:ext cx="749935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Desafios </a:t>
            </a: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altLang="pt-B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Dificuldades - Ligações</a:t>
            </a: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altLang="pt-B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546918" y="-459432"/>
            <a:ext cx="7921625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360363" indent="-282575"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Padronização das ligações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Individualização das leituras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Implantação de leitura a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distância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condomínios individualizados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Modernização de equipamentos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Padronização dos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abrigos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Combate as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perdas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comerciais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Combate as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fraudes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Incentivo ao uso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consciente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água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Estabelecer zonas de pressão e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distribuição</a:t>
            </a:r>
            <a:endParaRPr lang="pt-BR" altLang="pt-BR" sz="2400" dirty="0"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35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1"/>
          <p:cNvGrpSpPr>
            <a:grpSpLocks/>
          </p:cNvGrpSpPr>
          <p:nvPr/>
        </p:nvGrpSpPr>
        <p:grpSpPr bwMode="auto">
          <a:xfrm>
            <a:off x="107504" y="1263650"/>
            <a:ext cx="4903788" cy="3798888"/>
            <a:chOff x="0" y="0"/>
            <a:chExt cx="3089" cy="2393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89" cy="2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4275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3089" cy="2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19275"/>
            <a:ext cx="4932362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899592" y="0"/>
            <a:ext cx="7499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Índice de </a:t>
            </a:r>
            <a:r>
              <a:rPr lang="pt-BR" altLang="pt-B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perdas no Brasil</a:t>
            </a:r>
            <a:endParaRPr lang="pt-BR" altLang="pt-B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507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380" y="-197980"/>
            <a:ext cx="8229240" cy="1144800"/>
          </a:xfrm>
        </p:spPr>
        <p:txBody>
          <a:bodyPr/>
          <a:lstStyle/>
          <a:p>
            <a:pPr algn="ctr"/>
            <a:r>
              <a:rPr lang="pt-BR" sz="3600" b="1" dirty="0" smtClean="0">
                <a:latin typeface="+mj-lt"/>
              </a:rPr>
              <a:t>O que são as perdas?</a:t>
            </a:r>
            <a:endParaRPr lang="pt-BR" sz="3600" b="1" dirty="0">
              <a:latin typeface="+mj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908720"/>
            <a:ext cx="89535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899592" y="-171400"/>
            <a:ext cx="7499350" cy="173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Desafios </a:t>
            </a: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Combate a </a:t>
            </a:r>
            <a:r>
              <a:rPr lang="pt-BR" altLang="pt-B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Perdas Física e Comercial</a:t>
            </a: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altLang="pt-B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091332" y="548680"/>
            <a:ext cx="7921625" cy="662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360363" indent="-282575"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60363" algn="l"/>
                <a:tab pos="808038" algn="l"/>
                <a:tab pos="1257300" algn="l"/>
                <a:tab pos="1706563" algn="l"/>
                <a:tab pos="2155825" algn="l"/>
                <a:tab pos="2605088" algn="l"/>
                <a:tab pos="3054350" algn="l"/>
                <a:tab pos="3503613" algn="l"/>
                <a:tab pos="3952875" algn="l"/>
                <a:tab pos="4402138" algn="l"/>
                <a:tab pos="4851400" algn="l"/>
                <a:tab pos="5300663" algn="l"/>
                <a:tab pos="5749925" algn="l"/>
                <a:tab pos="6199188" algn="l"/>
                <a:tab pos="6648450" algn="l"/>
                <a:tab pos="7097713" algn="l"/>
                <a:tab pos="7546975" algn="l"/>
                <a:tab pos="7996238" algn="l"/>
                <a:tab pos="8445500" algn="l"/>
                <a:tab pos="8894763" algn="l"/>
                <a:tab pos="934402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Substituição de Redes Antigas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Substituição de redes de PVC por PEAD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Instalação de </a:t>
            </a:r>
            <a:r>
              <a:rPr lang="pt-BR" alt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VRP’s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Substituição de </a:t>
            </a:r>
            <a:r>
              <a:rPr lang="pt-BR" alt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Tee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Serviço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Sistematização de serviços de </a:t>
            </a:r>
            <a:r>
              <a:rPr lang="pt-BR" alt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Pitometria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Treinamento de equipes de manutenção de redes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Ampliação de equipes de manutenção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Atendimento 24 </a:t>
            </a: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horas</a:t>
            </a:r>
          </a:p>
          <a:p>
            <a:pPr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6" charset="2"/>
              <a:buChar char=""/>
            </a:pP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Substituição de hidrômetros.</a:t>
            </a: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280988">
              <a:spcBef>
                <a:spcPts val="600"/>
              </a:spcBef>
              <a:buClrTx/>
              <a:buSzPct val="80000"/>
              <a:buFontTx/>
              <a:buNone/>
            </a:pPr>
            <a:endParaRPr lang="pt-BR" altLang="pt-BR" sz="2400" dirty="0">
              <a:latin typeface="Gill Sans MT" pitchFamily="32" charset="0"/>
            </a:endParaRPr>
          </a:p>
          <a:p>
            <a:pPr marL="361950" indent="-280988">
              <a:spcBef>
                <a:spcPts val="600"/>
              </a:spcBef>
              <a:buClrTx/>
              <a:buSzPct val="80000"/>
              <a:buFontTx/>
              <a:buNone/>
            </a:pPr>
            <a:endParaRPr lang="pt-BR" altLang="pt-BR" sz="2400" dirty="0"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7219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763" y="0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Índices de Atendimento no Brasil  Serviços de Abastecimento de Água e Esgotamento Sanitário 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Espaço Reservado para Conteúdo 6" descr="snis2013 cobertura água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57400"/>
            <a:ext cx="4427538" cy="4800600"/>
          </a:xfrm>
        </p:spPr>
      </p:pic>
      <p:pic>
        <p:nvPicPr>
          <p:cNvPr id="12292" name="Imagem 9" descr="sinis2013 esgoto tratado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89138"/>
            <a:ext cx="4643437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92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1"/>
          <p:cNvGrpSpPr>
            <a:grpSpLocks/>
          </p:cNvGrpSpPr>
          <p:nvPr/>
        </p:nvGrpSpPr>
        <p:grpSpPr bwMode="auto">
          <a:xfrm>
            <a:off x="1042988" y="2492375"/>
            <a:ext cx="2159000" cy="1949450"/>
            <a:chOff x="657" y="1570"/>
            <a:chExt cx="1360" cy="1228"/>
          </a:xfrm>
        </p:grpSpPr>
        <p:pic>
          <p:nvPicPr>
            <p:cNvPr id="563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570"/>
              <a:ext cx="1360" cy="1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6323" name="Text Box 3"/>
            <p:cNvSpPr txBox="1">
              <a:spLocks noChangeArrowheads="1"/>
            </p:cNvSpPr>
            <p:nvPr/>
          </p:nvSpPr>
          <p:spPr bwMode="auto">
            <a:xfrm>
              <a:off x="657" y="1570"/>
              <a:ext cx="1360" cy="1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20938"/>
            <a:ext cx="2286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71487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848225"/>
            <a:ext cx="201612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0"/>
            <a:ext cx="2619375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92375"/>
            <a:ext cx="28289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0"/>
            <a:ext cx="2555875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24400"/>
            <a:ext cx="32035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2232025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592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24384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183832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5388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44900"/>
            <a:ext cx="237648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644900"/>
            <a:ext cx="237648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644900"/>
            <a:ext cx="226853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306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7704" y="260648"/>
            <a:ext cx="5112568" cy="5760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pt-BR" dirty="0" smtClean="0">
              <a:solidFill>
                <a:srgbClr val="46ACC1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Avanços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259632" y="980728"/>
            <a:ext cx="7128792" cy="43204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pt-BR" dirty="0" smtClean="0">
                <a:solidFill>
                  <a:srgbClr val="46ACC1"/>
                </a:solidFill>
              </a:rPr>
              <a:t>ETA central – investimento de mais de 30 milhões</a:t>
            </a:r>
          </a:p>
          <a:p>
            <a:pPr algn="l"/>
            <a:r>
              <a:rPr lang="pt-BR" dirty="0" err="1" smtClean="0">
                <a:solidFill>
                  <a:srgbClr val="46ACC1"/>
                </a:solidFill>
              </a:rPr>
              <a:t>Macromedidores</a:t>
            </a:r>
            <a:r>
              <a:rPr lang="pt-BR" dirty="0" smtClean="0">
                <a:solidFill>
                  <a:srgbClr val="46ACC1"/>
                </a:solidFill>
              </a:rPr>
              <a:t> </a:t>
            </a:r>
            <a:r>
              <a:rPr lang="pt-BR" dirty="0" err="1" smtClean="0">
                <a:solidFill>
                  <a:srgbClr val="46ACC1"/>
                </a:solidFill>
              </a:rPr>
              <a:t>Fehidro</a:t>
            </a:r>
            <a:endParaRPr lang="pt-BR" dirty="0" smtClean="0">
              <a:solidFill>
                <a:srgbClr val="46ACC1"/>
              </a:solidFill>
            </a:endParaRPr>
          </a:p>
          <a:p>
            <a:pPr algn="l"/>
            <a:r>
              <a:rPr lang="pt-BR" dirty="0" smtClean="0">
                <a:solidFill>
                  <a:srgbClr val="46ACC1"/>
                </a:solidFill>
              </a:rPr>
              <a:t>Projeto de Perdas </a:t>
            </a:r>
            <a:r>
              <a:rPr lang="pt-BR" dirty="0" err="1" smtClean="0">
                <a:solidFill>
                  <a:srgbClr val="46ACC1"/>
                </a:solidFill>
              </a:rPr>
              <a:t>Fehidro</a:t>
            </a:r>
            <a:endParaRPr lang="pt-BR" dirty="0" smtClean="0">
              <a:solidFill>
                <a:srgbClr val="46ACC1"/>
              </a:solidFill>
            </a:endParaRPr>
          </a:p>
          <a:p>
            <a:pPr algn="l"/>
            <a:r>
              <a:rPr lang="pt-BR" dirty="0" smtClean="0">
                <a:solidFill>
                  <a:srgbClr val="46ACC1"/>
                </a:solidFill>
              </a:rPr>
              <a:t>Emenda de 2,5 milhões para investimento em redes no Belvedere</a:t>
            </a:r>
          </a:p>
          <a:p>
            <a:pPr algn="l"/>
            <a:r>
              <a:rPr lang="pt-BR" dirty="0" smtClean="0">
                <a:solidFill>
                  <a:srgbClr val="46ACC1"/>
                </a:solidFill>
              </a:rPr>
              <a:t>Utilização do PEAD</a:t>
            </a:r>
          </a:p>
          <a:p>
            <a:pPr algn="l"/>
            <a:r>
              <a:rPr lang="pt-BR" dirty="0" smtClean="0">
                <a:solidFill>
                  <a:srgbClr val="46ACC1"/>
                </a:solidFill>
              </a:rPr>
              <a:t>Ampliação da Outorga do Rio Atibaia</a:t>
            </a:r>
          </a:p>
          <a:p>
            <a:pPr algn="l"/>
            <a:r>
              <a:rPr lang="pt-BR" dirty="0" smtClean="0">
                <a:solidFill>
                  <a:srgbClr val="46ACC1"/>
                </a:solidFill>
              </a:rPr>
              <a:t>Trabalho em Educação Ambiental em parceria com o município</a:t>
            </a:r>
          </a:p>
          <a:p>
            <a:pPr algn="l"/>
            <a:r>
              <a:rPr lang="pt-BR" dirty="0" smtClean="0">
                <a:solidFill>
                  <a:srgbClr val="46ACC1"/>
                </a:solidFill>
              </a:rPr>
              <a:t>Multa para o desperdício de água</a:t>
            </a:r>
          </a:p>
          <a:p>
            <a:pPr algn="l"/>
            <a:r>
              <a:rPr lang="pt-BR" dirty="0" smtClean="0">
                <a:solidFill>
                  <a:srgbClr val="46ACC1"/>
                </a:solidFill>
              </a:rPr>
              <a:t>Revisão do Plano de Cargos e Salários dos funcionários e Reforma </a:t>
            </a:r>
            <a:r>
              <a:rPr lang="pt-BR" dirty="0">
                <a:solidFill>
                  <a:srgbClr val="46ACC1"/>
                </a:solidFill>
              </a:rPr>
              <a:t>A</a:t>
            </a:r>
            <a:r>
              <a:rPr lang="pt-BR" dirty="0" smtClean="0">
                <a:solidFill>
                  <a:srgbClr val="46ACC1"/>
                </a:solidFill>
              </a:rPr>
              <a:t>dministrativa</a:t>
            </a:r>
          </a:p>
          <a:p>
            <a:pPr algn="l"/>
            <a:r>
              <a:rPr lang="pt-BR" dirty="0" smtClean="0">
                <a:solidFill>
                  <a:srgbClr val="46ACC1"/>
                </a:solidFill>
              </a:rPr>
              <a:t>Investimento em Estudos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77704"/>
            <a:ext cx="2951820" cy="19678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96" y="4509120"/>
            <a:ext cx="2951820" cy="196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t-BR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ESGOTO</a:t>
            </a:r>
            <a:endParaRPr lang="pt-BR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35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403350" y="908050"/>
            <a:ext cx="619283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LIGAÇÕES E REDE DE AFASTAMENTO</a:t>
            </a:r>
          </a:p>
          <a:p>
            <a:pPr>
              <a:buClrTx/>
              <a:buFontTx/>
              <a:buNone/>
            </a:pPr>
            <a:r>
              <a:rPr lang="pt-BR" altLang="pt-B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COLETOR TRONCO</a:t>
            </a:r>
          </a:p>
          <a:p>
            <a:pPr>
              <a:buClrTx/>
              <a:buFontTx/>
              <a:buNone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pt-BR" alt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TRATAMENTO</a:t>
            </a:r>
            <a:endParaRPr lang="pt-BR" alt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LANÇAMENTO DE EFLUENTE TRATADO</a:t>
            </a: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040527" y="-156683"/>
            <a:ext cx="749935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Processo de Tratamento de Esgoto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6" y="2112527"/>
            <a:ext cx="810101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369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44759"/>
            <a:ext cx="8243887" cy="105251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Divisão por Bacia </a:t>
            </a:r>
            <a:b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(06 lado direito e 07 lado esquerdo do Rio Atibaia)</a:t>
            </a:r>
            <a:endParaRPr lang="pt-B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81088"/>
            <a:ext cx="7704137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7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22325" y="44624"/>
            <a:ext cx="7499350" cy="4762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UNIFILAR DE ESGOTO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3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71600" y="0"/>
            <a:ext cx="7499350" cy="5492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PRINCIPAIS COLETORES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Principais Elevatórias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5" name="Picture 2">
            <a:hlinkClick r:id="" action="ppaction://noaction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098" y="2125313"/>
            <a:ext cx="1694902" cy="17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ta para a direita 6"/>
          <p:cNvSpPr/>
          <p:nvPr/>
        </p:nvSpPr>
        <p:spPr>
          <a:xfrm>
            <a:off x="7993973" y="1592296"/>
            <a:ext cx="575866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64" y="3789040"/>
            <a:ext cx="1547068" cy="148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ta para baixo 7"/>
          <p:cNvSpPr/>
          <p:nvPr/>
        </p:nvSpPr>
        <p:spPr>
          <a:xfrm>
            <a:off x="7904376" y="1653530"/>
            <a:ext cx="215900" cy="503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baixo 8"/>
          <p:cNvSpPr/>
          <p:nvPr/>
        </p:nvSpPr>
        <p:spPr>
          <a:xfrm rot="11966829">
            <a:off x="6654055" y="2212162"/>
            <a:ext cx="215900" cy="15468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08" y="1653530"/>
            <a:ext cx="1709328" cy="180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ta para a esquerda 10"/>
          <p:cNvSpPr/>
          <p:nvPr/>
        </p:nvSpPr>
        <p:spPr>
          <a:xfrm>
            <a:off x="4738387" y="1122711"/>
            <a:ext cx="503237" cy="215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Seta para baixo 11"/>
          <p:cNvSpPr/>
          <p:nvPr/>
        </p:nvSpPr>
        <p:spPr>
          <a:xfrm>
            <a:off x="5133674" y="1174357"/>
            <a:ext cx="215900" cy="503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9275"/>
            <a:ext cx="1872208" cy="168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ta para a direita 13"/>
          <p:cNvSpPr/>
          <p:nvPr/>
        </p:nvSpPr>
        <p:spPr>
          <a:xfrm>
            <a:off x="2484142" y="1351690"/>
            <a:ext cx="1007738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4" y="2956640"/>
            <a:ext cx="2033550" cy="208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eta para a direita 15"/>
          <p:cNvSpPr/>
          <p:nvPr/>
        </p:nvSpPr>
        <p:spPr>
          <a:xfrm rot="18547199">
            <a:off x="1979898" y="2476388"/>
            <a:ext cx="1007738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7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ETE do sistema de esgotamento sanitário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5" name="Picture 2">
            <a:hlinkClick r:id="" action="ppaction://noaction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ta para a direita 4"/>
          <p:cNvSpPr/>
          <p:nvPr/>
        </p:nvSpPr>
        <p:spPr>
          <a:xfrm>
            <a:off x="2124075" y="1916113"/>
            <a:ext cx="647700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4277" name="Picture 4" descr="ETE ATIBA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836613"/>
            <a:ext cx="56165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ço Reservado para Conteúdo 3"/>
          <p:cNvSpPr txBox="1">
            <a:spLocks/>
          </p:cNvSpPr>
          <p:nvPr/>
        </p:nvSpPr>
        <p:spPr>
          <a:xfrm>
            <a:off x="-5927" y="980728"/>
            <a:ext cx="2993751" cy="14401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Capacidade Nominal – 180 l/s </a:t>
            </a:r>
          </a:p>
          <a:p>
            <a:r>
              <a:rPr lang="pt-BR" altLang="pt-B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Máxima Tratada – 90 l/s</a:t>
            </a:r>
          </a:p>
          <a:p>
            <a:r>
              <a:rPr lang="pt-BR" altLang="pt-B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 Tratado ano – 2.782.904 m³  (dado/2014).</a:t>
            </a:r>
          </a:p>
          <a:p>
            <a:pPr>
              <a:buFont typeface="Wingdings 2" pitchFamily="18" charset="2"/>
              <a:buNone/>
            </a:pPr>
            <a:endParaRPr lang="pt-BR" altLang="pt-BR" sz="1800" b="1" smtClean="0"/>
          </a:p>
          <a:p>
            <a:endParaRPr lang="pt-BR" altLang="pt-BR" sz="1800" b="1" dirty="0" smtClean="0"/>
          </a:p>
        </p:txBody>
      </p:sp>
      <p:sp>
        <p:nvSpPr>
          <p:cNvPr id="7" name="Espaço Reservado para Conteúdo 3"/>
          <p:cNvSpPr txBox="1">
            <a:spLocks/>
          </p:cNvSpPr>
          <p:nvPr/>
        </p:nvSpPr>
        <p:spPr bwMode="auto">
          <a:xfrm>
            <a:off x="5076056" y="5661248"/>
            <a:ext cx="4104456" cy="121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Modificação do Sistema de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Aeração, 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Adequação do Sistema de Desinfecção.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pt-BR" sz="3200" b="1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pt-BR" sz="3200" b="1" dirty="0"/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5425578" y="5085184"/>
            <a:ext cx="7499350" cy="576262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Desafios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 Dificuldades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164288" y="836712"/>
            <a:ext cx="2592537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ETE ESTORIL</a:t>
            </a:r>
          </a:p>
        </p:txBody>
      </p:sp>
    </p:spTree>
    <p:extLst>
      <p:ext uri="{BB962C8B-B14F-4D97-AF65-F5344CB8AC3E}">
        <p14:creationId xmlns:p14="http://schemas.microsoft.com/office/powerpoint/2010/main" val="1244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Serviços de Coleta de Resíduos Sólidos e Drenagem Urbana </a:t>
            </a:r>
            <a:r>
              <a:rPr lang="pt-BR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pt-BR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pt-BR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7164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052736"/>
            <a:ext cx="4716463" cy="4032250"/>
          </a:xfrm>
          <a:noFill/>
        </p:spPr>
      </p:pic>
    </p:spTree>
    <p:extLst>
      <p:ext uri="{BB962C8B-B14F-4D97-AF65-F5344CB8AC3E}">
        <p14:creationId xmlns:p14="http://schemas.microsoft.com/office/powerpoint/2010/main" val="395718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ETE do sistema de esgotamento sanitário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3" name="Picture 2">
            <a:hlinkClick r:id="" action="ppaction://noaction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" y="648667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992"/>
            <a:ext cx="2952328" cy="265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ta para a direita 4"/>
          <p:cNvSpPr/>
          <p:nvPr/>
        </p:nvSpPr>
        <p:spPr>
          <a:xfrm>
            <a:off x="1042988" y="3573463"/>
            <a:ext cx="649287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>
          <a:xfrm>
            <a:off x="158725" y="980728"/>
            <a:ext cx="3353941" cy="16561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Capacidade Nominal – 4 l/s </a:t>
            </a:r>
          </a:p>
          <a:p>
            <a:r>
              <a:rPr lang="pt-BR" alt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Máxima Tratada – 1,82 l/s</a:t>
            </a:r>
          </a:p>
          <a:p>
            <a:r>
              <a:rPr lang="pt-BR" alt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 Tratado ano –  56.565 m³  (dado/2014).</a:t>
            </a:r>
          </a:p>
          <a:p>
            <a:pPr>
              <a:buFont typeface="Wingdings 2" pitchFamily="18" charset="2"/>
              <a:buNone/>
            </a:pPr>
            <a:endParaRPr lang="pt-BR" altLang="pt-BR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altLang="pt-BR" b="1" dirty="0" smtClean="0"/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5004048" y="3356992"/>
            <a:ext cx="7499350" cy="576262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Desafios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 Dificuldades</a:t>
            </a:r>
          </a:p>
        </p:txBody>
      </p:sp>
      <p:sp>
        <p:nvSpPr>
          <p:cNvPr id="8" name="Espaço Reservado para Conteúdo 3"/>
          <p:cNvSpPr txBox="1">
            <a:spLocks/>
          </p:cNvSpPr>
          <p:nvPr/>
        </p:nvSpPr>
        <p:spPr bwMode="auto">
          <a:xfrm>
            <a:off x="5003924" y="4067652"/>
            <a:ext cx="4104456" cy="121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Modificação do Sistema de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Aeração, 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Adequação do Sistema de Desinfecção.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pt-BR" sz="3200" b="1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8549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ETE do sistema de esgotamento sanitário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1" name="Picture 2">
            <a:hlinkClick r:id="" action="ppaction://noaction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 descr="MVC-339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4895751" cy="381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CaixaDeTexto 7"/>
          <p:cNvSpPr txBox="1">
            <a:spLocks noChangeArrowheads="1"/>
          </p:cNvSpPr>
          <p:nvPr/>
        </p:nvSpPr>
        <p:spPr bwMode="auto">
          <a:xfrm>
            <a:off x="3216532" y="1835706"/>
            <a:ext cx="2710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 – NOVA Cerejeiras</a:t>
            </a:r>
          </a:p>
        </p:txBody>
      </p:sp>
      <p:sp>
        <p:nvSpPr>
          <p:cNvPr id="8" name="Seta para a direita 7"/>
          <p:cNvSpPr/>
          <p:nvPr/>
        </p:nvSpPr>
        <p:spPr>
          <a:xfrm>
            <a:off x="395288" y="2205038"/>
            <a:ext cx="649287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Espaço Reservado para Conteúdo 3"/>
          <p:cNvSpPr txBox="1">
            <a:spLocks/>
          </p:cNvSpPr>
          <p:nvPr/>
        </p:nvSpPr>
        <p:spPr>
          <a:xfrm>
            <a:off x="-36512" y="477019"/>
            <a:ext cx="4104059" cy="21598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Capacidade Nominal – 20 l/s </a:t>
            </a:r>
          </a:p>
          <a:p>
            <a:r>
              <a:rPr lang="pt-BR" altLang="pt-B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Vazão Máxima Tratada – 2,87 l/s</a:t>
            </a:r>
          </a:p>
          <a:p>
            <a:r>
              <a:rPr lang="pt-BR" altLang="pt-BR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 Tratado ano –  89.437 m³  (dado/2014).</a:t>
            </a:r>
          </a:p>
          <a:p>
            <a:pPr>
              <a:buFont typeface="Wingdings 2" pitchFamily="18" charset="2"/>
              <a:buNone/>
            </a:pPr>
            <a:endParaRPr lang="pt-BR" altLang="pt-BR" sz="1800" b="1" smtClean="0"/>
          </a:p>
          <a:p>
            <a:pPr marL="0" indent="0">
              <a:buFont typeface="Arial" panose="020B0604020202020204" pitchFamily="34" charset="0"/>
              <a:buNone/>
            </a:pPr>
            <a:endParaRPr lang="pt-BR" altLang="pt-BR" sz="1800" b="1" dirty="0" smtClean="0"/>
          </a:p>
        </p:txBody>
      </p:sp>
      <p:sp>
        <p:nvSpPr>
          <p:cNvPr id="9" name="Espaço Reservado para Conteúdo 3"/>
          <p:cNvSpPr txBox="1">
            <a:spLocks/>
          </p:cNvSpPr>
          <p:nvPr/>
        </p:nvSpPr>
        <p:spPr bwMode="auto">
          <a:xfrm>
            <a:off x="3059832" y="5742336"/>
            <a:ext cx="7818437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Recuperar todo sistema de Filtração 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Adequação do Sistema de Desinfecção</a:t>
            </a: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Atende apenas o loteamento Nova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Atibaia e </a:t>
            </a:r>
            <a:r>
              <a:rPr lang="pt-B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Caetetuba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pt-BR" b="1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pt-BR" b="1" dirty="0"/>
          </a:p>
          <a:p>
            <a: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/>
            </a:pPr>
            <a:endParaRPr lang="pt-BR" b="1" dirty="0"/>
          </a:p>
        </p:txBody>
      </p:sp>
      <p:sp>
        <p:nvSpPr>
          <p:cNvPr id="10" name="Título 2"/>
          <p:cNvSpPr txBox="1">
            <a:spLocks/>
          </p:cNvSpPr>
          <p:nvPr/>
        </p:nvSpPr>
        <p:spPr>
          <a:xfrm>
            <a:off x="6073650" y="5013176"/>
            <a:ext cx="7499350" cy="576262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Desafios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 Dificuldades</a:t>
            </a:r>
          </a:p>
        </p:txBody>
      </p:sp>
    </p:spTree>
    <p:extLst>
      <p:ext uri="{BB962C8B-B14F-4D97-AF65-F5344CB8AC3E}">
        <p14:creationId xmlns:p14="http://schemas.microsoft.com/office/powerpoint/2010/main" val="29783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5" y="928080"/>
            <a:ext cx="7614589" cy="592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aixaDeTexto 3"/>
          <p:cNvSpPr txBox="1">
            <a:spLocks noChangeArrowheads="1"/>
          </p:cNvSpPr>
          <p:nvPr/>
        </p:nvSpPr>
        <p:spPr bwMode="auto">
          <a:xfrm>
            <a:off x="971550" y="0"/>
            <a:ext cx="763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que desejamos para o Futuro</a:t>
            </a:r>
          </a:p>
        </p:txBody>
      </p:sp>
    </p:spTree>
    <p:extLst>
      <p:ext uri="{BB962C8B-B14F-4D97-AF65-F5344CB8AC3E}">
        <p14:creationId xmlns:p14="http://schemas.microsoft.com/office/powerpoint/2010/main" val="244724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13"/>
            <a:ext cx="9144000" cy="6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061368" y="496278"/>
            <a:ext cx="5021263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 CAETETUBA </a:t>
            </a:r>
          </a:p>
        </p:txBody>
      </p:sp>
    </p:spTree>
    <p:extLst>
      <p:ext uri="{BB962C8B-B14F-4D97-AF65-F5344CB8AC3E}">
        <p14:creationId xmlns:p14="http://schemas.microsoft.com/office/powerpoint/2010/main" val="133840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84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3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750" y="0"/>
            <a:ext cx="8394700" cy="83661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Evolução da ocupação urbana - Atibaia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94414"/>
            <a:ext cx="5976664" cy="477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7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27013" y="1320800"/>
            <a:ext cx="87122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888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5pPr>
            <a:lvl6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6pPr>
            <a:lvl7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7pPr>
            <a:lvl8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8pPr>
            <a:lvl9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pt-BR" altLang="pt-BR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RESÍDUOS SÓLIDOS</a:t>
            </a:r>
          </a:p>
        </p:txBody>
      </p:sp>
    </p:spTree>
    <p:extLst>
      <p:ext uri="{BB962C8B-B14F-4D97-AF65-F5344CB8AC3E}">
        <p14:creationId xmlns:p14="http://schemas.microsoft.com/office/powerpoint/2010/main" val="3384200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899592" y="246583"/>
            <a:ext cx="74882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5pPr>
            <a:lvl6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6pPr>
            <a:lvl7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7pPr>
            <a:lvl8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8pPr>
            <a:lvl9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pt-BR" alt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LEI 12.305/10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169392" y="1484784"/>
            <a:ext cx="75790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 Lei Federal 12.305/10 institui a </a:t>
            </a:r>
            <a:r>
              <a:rPr lang="pt-BR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Política Nacional de Resíduos Sólidos (PNRS)</a:t>
            </a:r>
            <a:r>
              <a:rPr lang="pt-B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dispondo sobre seus princípios, instrumentos e objetivos, além de estabelecer diretrizes relativas à gestão e gerenciamento das diversas classes de resíduos sólidos.</a:t>
            </a:r>
          </a:p>
          <a:p>
            <a:pPr>
              <a:defRPr/>
            </a:pPr>
            <a:endParaRPr lang="pt-BR" sz="24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B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Ela se harmoniza com diversas outras leis, como a </a:t>
            </a:r>
            <a:r>
              <a:rPr lang="pt-BR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Lei Nacional de Saneamento Básico (11.445/07</a:t>
            </a:r>
            <a:r>
              <a:rPr lang="pt-B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 e </a:t>
            </a:r>
            <a:r>
              <a:rPr lang="pt-BR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 Lei de Consórcios Públicos (11.107/05)</a:t>
            </a:r>
            <a:r>
              <a:rPr lang="pt-B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além de diversas outras políticas nacionais.</a:t>
            </a:r>
          </a:p>
        </p:txBody>
      </p:sp>
    </p:spTree>
    <p:extLst>
      <p:ext uri="{BB962C8B-B14F-4D97-AF65-F5344CB8AC3E}">
        <p14:creationId xmlns:p14="http://schemas.microsoft.com/office/powerpoint/2010/main" val="4170054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4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107950" y="117475"/>
            <a:ext cx="9036050" cy="100806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lIns="0" tIns="0" rIns="0" bIns="0" anchor="ctr"/>
          <a:lstStyle>
            <a:lvl1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5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t-BR" altLang="pt-B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LEI 12.305/10 - OBJETIVOS</a:t>
            </a:r>
          </a:p>
        </p:txBody>
      </p:sp>
    </p:spTree>
    <p:extLst>
      <p:ext uri="{BB962C8B-B14F-4D97-AF65-F5344CB8AC3E}">
        <p14:creationId xmlns:p14="http://schemas.microsoft.com/office/powerpoint/2010/main" val="26039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1600" y="1053507"/>
            <a:ext cx="784887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 Lei Complementar nº 024, de 11 de setembro de 2.006 estabelece o Plano Diretor da Estância de Atibaia, para o período 2007/2016, e dá outras providências, entre elas as competências e responsabilidades pelo gerenciamento de resíduos sólidos no município.</a:t>
            </a:r>
          </a:p>
          <a:p>
            <a:pPr algn="just">
              <a:defRPr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Quanto às responsabilidades da SAAE relacionadas aos resíduos, o Anexo 14 do referido Plano Diretor apresenta as seguintes responsabilidades de gestão:</a:t>
            </a:r>
          </a:p>
          <a:p>
            <a:pPr algn="just">
              <a:defRPr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Com exceção do sistema de drenagem, a gestão dos demais sistemas de saneamento básico é feita pela SAAE – Saneamento Ambiental de Atibaia – criado pela Lei n.º 1.106/69, regulamentada pelo Decreto n.º 615/70, o qual, a partir da aprovação da Lei Complementar n.º 381/01, passou a assumir a gestão do sistema de coleta, tratamento, transbordo e destinação final dos resíduos sólidos.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20748" y="260648"/>
            <a:ext cx="777716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Situação Resíduos em Atibaia</a:t>
            </a:r>
          </a:p>
        </p:txBody>
      </p:sp>
    </p:spTree>
    <p:extLst>
      <p:ext uri="{BB962C8B-B14F-4D97-AF65-F5344CB8AC3E}">
        <p14:creationId xmlns:p14="http://schemas.microsoft.com/office/powerpoint/2010/main" val="231411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818437" cy="1066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dirty="0" smtClean="0">
                <a:latin typeface="Times New Roman" pitchFamily="18" charset="0"/>
                <a:cs typeface="Times New Roman" pitchFamily="18" charset="0"/>
              </a:rPr>
              <a:t>No Município de ATIBAIA </a:t>
            </a:r>
            <a:r>
              <a:rPr lang="pt-BR" sz="28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2800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pt-BR" sz="2800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Espaço Reservado para Conteúdo 2"/>
          <p:cNvSpPr>
            <a:spLocks noGrp="1"/>
          </p:cNvSpPr>
          <p:nvPr>
            <p:ph idx="1"/>
          </p:nvPr>
        </p:nvSpPr>
        <p:spPr>
          <a:xfrm>
            <a:off x="827088" y="1125538"/>
            <a:ext cx="8107362" cy="5122862"/>
          </a:xfrm>
        </p:spPr>
        <p:txBody>
          <a:bodyPr anchor="ctr">
            <a:noAutofit/>
          </a:bodyPr>
          <a:lstStyle/>
          <a:p>
            <a:pPr algn="just">
              <a:lnSpc>
                <a:spcPct val="150000"/>
              </a:lnSpc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 sz="1600" dirty="0" smtClean="0">
                <a:latin typeface="Times New Roman" panose="02020603050405020304" pitchFamily="18" charset="0"/>
                <a:cs typeface="Times New Roman" pitchFamily="18" charset="0"/>
              </a:rPr>
              <a:t>•  	</a:t>
            </a:r>
            <a:r>
              <a:rPr lang="pt-BR" altLang="pt-BR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Companhia de Saneamento Ambiental de Atibaia – SAAE é responsável pelos serviços de saneamento básico referentes a água, esgoto e resíduos sólidos. </a:t>
            </a:r>
          </a:p>
          <a:p>
            <a:pPr algn="just">
              <a:lnSpc>
                <a:spcPct val="150000"/>
              </a:lnSpc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NOSSA HISTÓRIA</a:t>
            </a:r>
          </a:p>
          <a:p>
            <a:pPr algn="just">
              <a:lnSpc>
                <a:spcPct val="150000"/>
              </a:lnSpc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Fundada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18 de junho de 1969, como Serviço Autônomo de Água e Esgoto da Estância de Atibaia. Era uma Autarquia criada pela Lei nº 1106, com o objetivo de construir e operar as estruturas de saneamento do município. Em 26 de dezembro de 2001, por meio da Lei Complementar nº 381/01, a Autarquia passou a denominar-se Saneamento Ambiental de Atibaia – SAAE, e adquiriu também a responsabilidade da gestão dos resíduos sólidos.</a:t>
            </a:r>
          </a:p>
          <a:p>
            <a:pPr algn="just">
              <a:lnSpc>
                <a:spcPct val="150000"/>
              </a:lnSpc>
              <a:spcBef>
                <a:spcPts val="1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Em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de setembro de 2011, pela Lei Complementar nº 637/11, a Autarquia foi transformada em Empresa Pública, mantendo os mesmos direitos e obrigações definidos pela Lei Complementar nº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381/01, passando a ser denominada Companhia de Saneamento Ambiental.</a:t>
            </a:r>
            <a:endParaRPr lang="pt-BR" altLang="pt-BR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altLang="pt-BR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980728"/>
            <a:ext cx="8015288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Desde 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26/12/2001, através da Lei Complementar nº 381, o gerenciamento dos resíduos sólidos domiciliares e resíduos sólidos oriundos das áreas de saúde foi transferido da Prefeitura Municipal para a Companhia de Saneamento Ambiental - SAAE Saneamento Ambiental de Atibaia, que até então gerenciava os serviços de água e esgoto do município.</a:t>
            </a:r>
          </a:p>
          <a:p>
            <a:pPr algn="just">
              <a:defRPr/>
            </a:pPr>
            <a:r>
              <a:rPr lang="pt-BR" alt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SAAE é responsável pela coleta do RSD (Resíduos Sólidos Domiciliares) em Atibaia e , atualmente, realiza o serviço por meio de empresa terceirizada.</a:t>
            </a:r>
          </a:p>
          <a:p>
            <a:pPr algn="just">
              <a:defRPr/>
            </a:pPr>
            <a:r>
              <a:rPr lang="pt-BR" alt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último dia 20/08/2015 iniciou-se o Processo Licitatório – CP nº 01/2015, e o mesmo está em andamento.</a:t>
            </a:r>
          </a:p>
          <a:p>
            <a:pPr algn="just">
              <a:defRPr/>
            </a:pPr>
            <a:endParaRPr lang="pt-BR" altLang="pt-BR" sz="2000" b="1" dirty="0">
              <a:solidFill>
                <a:srgbClr val="2D2DB9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3568" y="3429000"/>
            <a:ext cx="8099425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Atualmente, 85% do território municipal é atendido. Salienta-se que a coleta no município de Atibaia é realizada em residências e estabelecimentos comerciais com geração de até 100 litros/dia.</a:t>
            </a:r>
          </a:p>
          <a:p>
            <a:pPr algn="just">
              <a:defRPr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Todos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resíduos domiciliares e seletivos, coletados, em separado no município de Atibaia são encaminhados para a Central de Triagem e Transbordo, que fica no bairro Caetetuba. Após, a triagem de tais resíduos, os rejeitos são encaminhados para aterro sanitários,  município de Guarulhos.</a:t>
            </a:r>
          </a:p>
        </p:txBody>
      </p:sp>
    </p:spTree>
    <p:extLst>
      <p:ext uri="{BB962C8B-B14F-4D97-AF65-F5344CB8AC3E}">
        <p14:creationId xmlns:p14="http://schemas.microsoft.com/office/powerpoint/2010/main" val="22222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26" y="2060848"/>
            <a:ext cx="6652934" cy="35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Custos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2130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7344816" cy="520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1824" y="116633"/>
            <a:ext cx="7772400" cy="720080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oleta realizada atualmente pela </a:t>
            </a:r>
            <a:r>
              <a:rPr lang="pt-B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Saae</a:t>
            </a: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Resíduos Domiciliares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1515556"/>
            <a:ext cx="7632848" cy="37856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coleta seletiva “porta a porta”, uma vez por semana, ocorre em cerca de 67 bairros, o equivalente a 65% do território urbano.</a:t>
            </a:r>
          </a:p>
          <a:p>
            <a:pPr algn="just"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 o quantitativo de 43,66 t/mês, ou seja, 7,72% dos materiais recicláveis são aproveitados e, o restante, 92,28% são considerados como rejeito e são dispostos em aterro sanitário.</a:t>
            </a:r>
          </a:p>
          <a:p>
            <a:pPr algn="just"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t-BR" sz="2400" b="1" dirty="0">
              <a:solidFill>
                <a:schemeClr val="accent6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67544" y="116633"/>
            <a:ext cx="7772400" cy="72008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Coleta Seletiva em Atibaia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92233"/>
            <a:ext cx="7776989" cy="586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901824" y="116633"/>
            <a:ext cx="7772400" cy="72008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Coleta realizada atualmente pela </a:t>
            </a:r>
            <a:r>
              <a:rPr lang="pt-B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Saae</a:t>
            </a: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Coleta Seletiva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15616" y="1746682"/>
            <a:ext cx="66247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Existem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município 18 depósitos de sucata, estando 7 operando de maneira licita e 11 de forma ilegal. A regulamentação desta atividade se dá pelo atendimento às diretrizes da Lei 3.466/05.</a:t>
            </a:r>
          </a:p>
          <a:p>
            <a:pPr algn="just"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Não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 um levantamento dos catadores informais de material reciclável.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67544" y="116633"/>
            <a:ext cx="7772400" cy="72008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Sucateiros em Atibaia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5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58" y="980728"/>
            <a:ext cx="7848872" cy="557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49858" y="116633"/>
            <a:ext cx="7772400" cy="72008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Mapa de atuação dos sucateiros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9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511175" y="2060575"/>
          <a:ext cx="8280399" cy="330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96150"/>
                <a:gridCol w="1728083"/>
                <a:gridCol w="1728083"/>
                <a:gridCol w="17280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Tipo</a:t>
                      </a:r>
                      <a:r>
                        <a:rPr lang="pt-BR" baseline="0" dirty="0" smtClean="0"/>
                        <a:t> de Resíduo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2012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2013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2014</a:t>
                      </a:r>
                      <a:endParaRPr lang="pt-BR" dirty="0"/>
                    </a:p>
                  </a:txBody>
                  <a:tcPr marL="91434" marR="9143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 smtClean="0"/>
                        <a:t>Resíduos Domiciliares (t/mês)</a:t>
                      </a:r>
                      <a:endParaRPr lang="pt-BR" b="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3.268,09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3.371,96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3.274,60*</a:t>
                      </a:r>
                      <a:endParaRPr lang="pt-BR" b="1" dirty="0"/>
                    </a:p>
                  </a:txBody>
                  <a:tcPr marL="91434" marR="9143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 smtClean="0"/>
                        <a:t>Resíduos</a:t>
                      </a:r>
                      <a:r>
                        <a:rPr lang="pt-BR" b="0" baseline="0" dirty="0" smtClean="0"/>
                        <a:t> Recicláveis  (t/mês) Coleta Seletiva</a:t>
                      </a:r>
                      <a:endParaRPr lang="pt-BR" b="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76,13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56,60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43,66*</a:t>
                      </a:r>
                      <a:endParaRPr lang="pt-BR" b="1" dirty="0"/>
                    </a:p>
                  </a:txBody>
                  <a:tcPr marL="91434" marR="9143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 smtClean="0"/>
                        <a:t>Resíduos Recicláveis</a:t>
                      </a:r>
                      <a:r>
                        <a:rPr lang="pt-BR" b="0" baseline="0" dirty="0" smtClean="0"/>
                        <a:t> (t/mês)</a:t>
                      </a:r>
                    </a:p>
                    <a:p>
                      <a:r>
                        <a:rPr lang="pt-BR" b="0" baseline="0" dirty="0" smtClean="0"/>
                        <a:t>Triagem</a:t>
                      </a:r>
                      <a:endParaRPr lang="pt-BR" b="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282,31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253,99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252,82*</a:t>
                      </a:r>
                      <a:endParaRPr lang="pt-BR" b="1" dirty="0"/>
                    </a:p>
                  </a:txBody>
                  <a:tcPr marL="91434" marR="9143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 smtClean="0"/>
                        <a:t>Resíduos Volumosos </a:t>
                      </a:r>
                    </a:p>
                    <a:p>
                      <a:r>
                        <a:rPr lang="pt-BR" b="0" dirty="0" smtClean="0"/>
                        <a:t>(CATA TRECO) (t/mês)</a:t>
                      </a:r>
                      <a:endParaRPr lang="pt-BR" b="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24,95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37,34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22,69*</a:t>
                      </a:r>
                      <a:endParaRPr lang="pt-BR" b="1" dirty="0"/>
                    </a:p>
                  </a:txBody>
                  <a:tcPr marL="91434" marR="9143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0" dirty="0" smtClean="0"/>
                        <a:t>Resíduos de Serviço de Saúde Grupos A e </a:t>
                      </a:r>
                      <a:r>
                        <a:rPr lang="pt-BR" b="0" dirty="0" err="1" smtClean="0"/>
                        <a:t>E</a:t>
                      </a:r>
                      <a:r>
                        <a:rPr lang="pt-BR" b="0" dirty="0" smtClean="0"/>
                        <a:t> (t/mês)</a:t>
                      </a:r>
                      <a:endParaRPr lang="pt-BR" b="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85,3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98,73</a:t>
                      </a:r>
                      <a:endParaRPr lang="pt-BR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92,92*</a:t>
                      </a:r>
                      <a:endParaRPr lang="pt-BR" b="1" dirty="0"/>
                    </a:p>
                  </a:txBody>
                  <a:tcPr marL="91434" marR="91434"/>
                </a:tc>
              </a:tr>
            </a:tbl>
          </a:graphicData>
        </a:graphic>
      </p:graphicFrame>
      <p:sp>
        <p:nvSpPr>
          <p:cNvPr id="27687" name="CaixaDeTexto 3"/>
          <p:cNvSpPr txBox="1">
            <a:spLocks noChangeArrowheads="1"/>
          </p:cNvSpPr>
          <p:nvPr/>
        </p:nvSpPr>
        <p:spPr bwMode="auto">
          <a:xfrm>
            <a:off x="511175" y="5373688"/>
            <a:ext cx="813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bg1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altLang="pt-BR" b="1">
                <a:solidFill>
                  <a:schemeClr val="tx1"/>
                </a:solidFill>
              </a:rPr>
              <a:t>Dados até Agosto de 2014                                                                 Fonte: PMGIRS/2015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69925" y="1320800"/>
            <a:ext cx="77771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accent6"/>
                </a:solidFill>
                <a:ea typeface="+mn-ea"/>
                <a:cs typeface="+mn-cs"/>
              </a:rPr>
              <a:t>Quantitativos mensais dos Resíduos Sólidos</a:t>
            </a:r>
          </a:p>
        </p:txBody>
      </p:sp>
    </p:spTree>
    <p:extLst>
      <p:ext uri="{BB962C8B-B14F-4D97-AF65-F5344CB8AC3E}">
        <p14:creationId xmlns:p14="http://schemas.microsoft.com/office/powerpoint/2010/main" val="18407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1259632" y="252413"/>
            <a:ext cx="61928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CARÊNCIAS E DEFICIÊNCIAS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56542" y="764704"/>
            <a:ext cx="8135938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Serviços não universalizados;</a:t>
            </a:r>
          </a:p>
          <a:p>
            <a:pPr algn="just"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Despesas vinculados com manejo de resíduos sólidos e limpeza urbana em 2014: R$ 14,8 milhões agregando-se  despesas da Prefeitura e da SAAE;</a:t>
            </a:r>
          </a:p>
          <a:p>
            <a:pPr algn="just"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Déficit resultante em 2014: R$ 5,8 milhões (receitas x despesas);</a:t>
            </a:r>
          </a:p>
          <a:p>
            <a:pPr algn="just"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Arrecadação existente é insustentável para manutenção do sistema e os valores deficitários tem sido custeados com outras receitas da SAAE e Prefeitura.</a:t>
            </a:r>
          </a:p>
          <a:p>
            <a:pPr algn="just">
              <a:defRPr/>
            </a:pPr>
            <a:endParaRPr lang="pt-B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5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1187450" y="270944"/>
            <a:ext cx="61928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AVANÇOS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87820" y="1052736"/>
            <a:ext cx="8137525" cy="51090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Elaboração do Plano Municipal de Gestão Integrada de Resíduos Sólidos e, em andamento, o Plano Municipal de Coleta Seletiva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Licitação de um novo contrato de Coleta e Destino Final – em andamento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Processo de PMI  para Tratamento e destino final dos resíduos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Finalização das obras de adequação da Central da Triagem e Transbordo, contemplando: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Concretagem dos pisos das áreas de recepção e transbordo dos resíduos sólidos domiciliares;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Aquisição de Retroescavadeira, caminhão tipo baú e motocicletas;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Infraestrutura (à licitar em 25/08/15): drenagem e pavimentação da área de movimentação dos veículos de pequeno, médio e grande porte.</a:t>
            </a:r>
          </a:p>
          <a:p>
            <a:pPr algn="just">
              <a:defRPr/>
            </a:pPr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Estrutura Administrativa SAAE</a:t>
            </a:r>
            <a:endParaRPr lang="pt-BR" b="1" dirty="0"/>
          </a:p>
        </p:txBody>
      </p:sp>
      <p:graphicFrame>
        <p:nvGraphicFramePr>
          <p:cNvPr id="3" name="Diagrama 2"/>
          <p:cNvGraphicFramePr/>
          <p:nvPr/>
        </p:nvGraphicFramePr>
        <p:xfrm>
          <a:off x="323528" y="980728"/>
          <a:ext cx="849694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96786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22401" y="-9617"/>
            <a:ext cx="5243631" cy="751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/>
              <a:t>Coleta Domiciliar- Novo contrato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963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Coleta Seletiva – Novo Contrato</a:t>
            </a:r>
            <a:endParaRPr lang="pt-BR" dirty="0"/>
          </a:p>
        </p:txBody>
      </p:sp>
      <p:pic>
        <p:nvPicPr>
          <p:cNvPr id="3074" name="Imagem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936080" y="-55759"/>
            <a:ext cx="5523362" cy="788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82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Tabela de Preços  - Novo Contrato</a:t>
            </a:r>
            <a:endParaRPr lang="pt-BR" b="1" dirty="0"/>
          </a:p>
        </p:txBody>
      </p:sp>
      <p:pic>
        <p:nvPicPr>
          <p:cNvPr id="4098" name="Imagem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7992888" cy="329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1187450" y="355600"/>
            <a:ext cx="61928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DESAFIOS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55576" y="980728"/>
            <a:ext cx="8135938" cy="3693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Universalização dos serviços (SAAE e Prefeitura):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de coleta domiciliar no município de Atibaia;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de coleta seletiva na área urbana do município de Atibaia;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Modernização os sistemas de coleta domiciliar e seletiva.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Implementação do Procedimento de Manifestação de Interesse (PMI):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Tratamento dos resíduos sólidos domiciliares;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Destinação de apenas rejeitos ao aterro sanitário.</a:t>
            </a:r>
          </a:p>
        </p:txBody>
      </p:sp>
    </p:spTree>
    <p:extLst>
      <p:ext uri="{BB962C8B-B14F-4D97-AF65-F5344CB8AC3E}">
        <p14:creationId xmlns:p14="http://schemas.microsoft.com/office/powerpoint/2010/main" val="20513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052736"/>
            <a:ext cx="8353425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Melhorias na qualidade global dos serviços (SAAE e Prefeitura) – gestão, execução e Fiscalização;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da taxa de recicláveis para 37% até 2019 (Atual: 7%);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Implantação dos Ecopontos (RCC, volumosos e outros resíduos provenientes de pequenos geradores);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Melhorias do sistema de informação para atendimento do SINIR e da PNRS;</a:t>
            </a:r>
          </a:p>
          <a:p>
            <a:pPr algn="just"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Cadastro e Inclusão Social dos catadores informais de material reciclável.</a:t>
            </a:r>
          </a:p>
        </p:txBody>
      </p:sp>
    </p:spTree>
    <p:extLst>
      <p:ext uri="{BB962C8B-B14F-4D97-AF65-F5344CB8AC3E}">
        <p14:creationId xmlns:p14="http://schemas.microsoft.com/office/powerpoint/2010/main" val="219687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1403648" y="188640"/>
            <a:ext cx="61928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CENÁRIO ATUAL</a:t>
            </a:r>
          </a:p>
        </p:txBody>
      </p:sp>
      <p:sp>
        <p:nvSpPr>
          <p:cNvPr id="33795" name="CaixaDeTexto 3"/>
          <p:cNvSpPr txBox="1">
            <a:spLocks noChangeArrowheads="1"/>
          </p:cNvSpPr>
          <p:nvPr/>
        </p:nvSpPr>
        <p:spPr bwMode="auto">
          <a:xfrm>
            <a:off x="468313" y="1331913"/>
            <a:ext cx="8351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1pPr>
            <a:lvl2pPr>
              <a:defRPr sz="22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2pPr>
            <a:lvl3pPr>
              <a:defRPr sz="20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3pPr>
            <a:lvl4pPr>
              <a:defRPr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4pPr>
            <a:lvl5pPr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5pPr>
            <a:lvl6pPr eaLnBrk="0" hangingPunct="0"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6pPr>
            <a:lvl7pPr eaLnBrk="0" hangingPunct="0"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7pPr>
            <a:lvl8pPr eaLnBrk="0" hangingPunct="0"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8pPr>
            <a:lvl9pPr eaLnBrk="0" hangingPunct="0">
              <a:defRPr sz="1600">
                <a:solidFill>
                  <a:srgbClr val="073E87"/>
                </a:solidFill>
                <a:latin typeface="Candara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just">
              <a:buFont typeface="Wingdings" pitchFamily="2" charset="2"/>
              <a:buChar char="§"/>
            </a:pPr>
            <a:r>
              <a:rPr lang="pt-BR" altLang="pt-BR" sz="1800">
                <a:solidFill>
                  <a:schemeClr val="tx1"/>
                </a:solidFill>
                <a:latin typeface="Arial" charset="0"/>
              </a:rPr>
              <a:t>Estimativa de custos em um horizonte de 20 anos, baseado no cenário atual: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80975" y="1700213"/>
          <a:ext cx="8856662" cy="5040313"/>
        </p:xfrm>
        <a:graphic>
          <a:graphicData uri="http://schemas.openxmlformats.org/drawingml/2006/table">
            <a:tbl>
              <a:tblPr/>
              <a:tblGrid>
                <a:gridCol w="2304172"/>
                <a:gridCol w="1584118"/>
                <a:gridCol w="1656124"/>
                <a:gridCol w="1656124"/>
                <a:gridCol w="1656124"/>
              </a:tblGrid>
              <a:tr h="410825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Arial"/>
                          <a:ea typeface="Times New Roman"/>
                          <a:cs typeface="Times New Roman"/>
                        </a:rPr>
                        <a:t>Total de gastos mensais com manejo de resíduos sólidos e limpeza urbana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1082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Arial"/>
                          <a:ea typeface="Times New Roman"/>
                          <a:cs typeface="Times New Roman"/>
                        </a:rPr>
                        <a:t>Descrição do serviço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Arial"/>
                          <a:ea typeface="Times New Roman"/>
                          <a:cs typeface="Times New Roman"/>
                        </a:rPr>
                        <a:t>Estimativa de custos previstos em curto, médio e longo </a:t>
                      </a:r>
                      <a:r>
                        <a:rPr lang="pt-BR" sz="1200" b="1" dirty="0" smtClean="0">
                          <a:latin typeface="Arial"/>
                          <a:ea typeface="Times New Roman"/>
                          <a:cs typeface="Times New Roman"/>
                        </a:rPr>
                        <a:t>prazo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108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pt-BR" sz="1200" b="1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latin typeface="Arial"/>
                          <a:ea typeface="Times New Roman"/>
                          <a:cs typeface="Times New Roman"/>
                        </a:rPr>
                        <a:t>Anual (2014)  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Arial"/>
                          <a:ea typeface="Times New Roman"/>
                          <a:cs typeface="Times New Roman"/>
                        </a:rPr>
                        <a:t>2015-2018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latin typeface="Arial"/>
                          <a:ea typeface="Times New Roman"/>
                          <a:cs typeface="Times New Roman"/>
                        </a:rPr>
                        <a:t>2019-2022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latin typeface="Arial"/>
                          <a:ea typeface="Times New Roman"/>
                          <a:cs typeface="Times New Roman"/>
                        </a:rPr>
                        <a:t>2023-2034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794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Coleta de Resíduo Domiciliar, Comercial, Seletiva e Operação do Transbordo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2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R$ 8.610.643,79</a:t>
                      </a:r>
                      <a:endParaRPr lang="pt-BR" sz="12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R$ 43.053.218,95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R$ 53.816.523,69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R$ 201.811.963,83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2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Resíduos de Saneamento Básico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2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R$ 3.970.733,00</a:t>
                      </a:r>
                      <a:endParaRPr lang="pt-BR" sz="12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R$ 19.853.665,00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R$ 24.817.081,25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R$ 93.064.054,69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2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latin typeface="Arial"/>
                          <a:ea typeface="Times New Roman"/>
                          <a:cs typeface="Times New Roman"/>
                        </a:rPr>
                        <a:t>Varrição de vias públicas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2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R$ 3.918.560,13</a:t>
                      </a:r>
                      <a:endParaRPr lang="pt-BR" sz="12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R$ 19.592.800,65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R$ 24.491.000,81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R$ 91.841.253,05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2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latin typeface="Arial"/>
                          <a:ea typeface="Times New Roman"/>
                          <a:cs typeface="Times New Roman"/>
                        </a:rPr>
                        <a:t>Capinação, poda e roçada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2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R$ 3.555.062,40</a:t>
                      </a:r>
                      <a:endParaRPr lang="pt-BR" sz="12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R$ 17.775.312,00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R$ 22.219.140,00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R$ 83.321.775,00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10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Coleta e tratamento de RSS </a:t>
                      </a:r>
                      <a:endParaRPr lang="pt-BR" sz="12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Arial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A e </a:t>
                      </a:r>
                      <a:r>
                        <a:rPr lang="pt-BR" sz="1200" dirty="0" err="1">
                          <a:latin typeface="Arial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2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R$ 401.324,17</a:t>
                      </a:r>
                      <a:endParaRPr lang="pt-BR" sz="12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R$ 2.006.620,85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R$ 2.508.276,06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R$ 9.406.035,23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2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Equipe Padrão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200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R$ 1.566.623,79</a:t>
                      </a:r>
                      <a:endParaRPr lang="pt-BR" sz="1200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Arial"/>
                          <a:ea typeface="Times New Roman"/>
                          <a:cs typeface="Times New Roman"/>
                        </a:rPr>
                        <a:t>R$ 7.783.118,95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R$ 9.728.898,69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R$ 36.483.370,08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2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>
                          <a:latin typeface="Arial"/>
                          <a:ea typeface="Times New Roman"/>
                          <a:cs typeface="Times New Roman"/>
                        </a:rPr>
                        <a:t>TOTAL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2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R$ 18.042.214,28</a:t>
                      </a:r>
                      <a:endParaRPr lang="pt-BR" sz="1200" b="1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Arial"/>
                          <a:ea typeface="Times New Roman"/>
                          <a:cs typeface="Times New Roman"/>
                        </a:rPr>
                        <a:t>R$ 110.064.736,40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R$ 137.580.920,50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R$ 515.928.451,88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2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>
                          <a:latin typeface="Arial"/>
                          <a:ea typeface="Times New Roman"/>
                          <a:cs typeface="Times New Roman"/>
                        </a:rPr>
                        <a:t>TOTAL GERAL MÉDIO MENSAL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2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</a:t>
                      </a:r>
                      <a:r>
                        <a:rPr lang="pt-BR" sz="1200" b="1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1.503.517,86</a:t>
                      </a:r>
                      <a:endParaRPr lang="pt-BR" sz="1200" b="1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latin typeface="Arial"/>
                          <a:ea typeface="Times New Roman"/>
                          <a:cs typeface="Times New Roman"/>
                        </a:rPr>
                        <a:t>R$ 2.293.015,34</a:t>
                      </a:r>
                      <a:endParaRPr lang="pt-B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R$ 2.866.269,18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R$ 10.748.509,41</a:t>
                      </a: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9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2"/>
          <p:cNvSpPr/>
          <p:nvPr/>
        </p:nvSpPr>
        <p:spPr>
          <a:xfrm>
            <a:off x="720000" y="1125360"/>
            <a:ext cx="752400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 strike="noStrike" dirty="0">
                <a:solidFill>
                  <a:srgbClr val="377BCD"/>
                </a:solidFill>
                <a:latin typeface="+mj-lt"/>
                <a:ea typeface="Verdana"/>
              </a:rPr>
              <a:t>OBRIGADA!</a:t>
            </a:r>
            <a:endParaRPr sz="3600" dirty="0">
              <a:solidFill>
                <a:srgbClr val="377BCD"/>
              </a:solidFill>
              <a:latin typeface="+mj-lt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324000" y="1859400"/>
            <a:ext cx="8640000" cy="15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200" strike="noStrike" dirty="0">
                <a:solidFill>
                  <a:srgbClr val="377BCD"/>
                </a:solidFill>
                <a:ea typeface="Verdana"/>
              </a:rPr>
              <a:t>“Uma gota de água conservada hoje é uma gota que poderá ser usada amanhã</a:t>
            </a:r>
            <a:r>
              <a:rPr lang="pt-BR" sz="3200" strike="noStrike" dirty="0" smtClean="0">
                <a:solidFill>
                  <a:srgbClr val="377BCD"/>
                </a:solidFill>
                <a:ea typeface="Verdana"/>
              </a:rPr>
              <a:t>”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377BCD"/>
              </a:solidFill>
              <a:ea typeface="Verdana"/>
            </a:endParaRPr>
          </a:p>
          <a:p>
            <a:pPr algn="ctr">
              <a:lnSpc>
                <a:spcPct val="100000"/>
              </a:lnSpc>
            </a:pPr>
            <a:r>
              <a:rPr lang="pt-BR" sz="3200" dirty="0" smtClean="0">
                <a:solidFill>
                  <a:srgbClr val="377BCD"/>
                </a:solidFill>
                <a:ea typeface="Verdana"/>
              </a:rPr>
              <a:t>Fabiane Santiago</a:t>
            </a:r>
          </a:p>
          <a:p>
            <a:pPr algn="ctr">
              <a:lnSpc>
                <a:spcPct val="100000"/>
              </a:lnSpc>
            </a:pPr>
            <a:r>
              <a:rPr lang="pt-BR" sz="2400" dirty="0" smtClean="0">
                <a:solidFill>
                  <a:srgbClr val="377BCD"/>
                </a:solidFill>
                <a:ea typeface="Verdana"/>
              </a:rPr>
              <a:t>Superintendente </a:t>
            </a:r>
            <a:r>
              <a:rPr lang="pt-BR" sz="2400" dirty="0" err="1" smtClean="0">
                <a:solidFill>
                  <a:srgbClr val="377BCD"/>
                </a:solidFill>
                <a:ea typeface="Verdana"/>
              </a:rPr>
              <a:t>Saae</a:t>
            </a:r>
            <a:r>
              <a:rPr lang="pt-BR" sz="2400" dirty="0" smtClean="0">
                <a:solidFill>
                  <a:srgbClr val="377BCD"/>
                </a:solidFill>
                <a:ea typeface="Verdana"/>
              </a:rPr>
              <a:t> Atibaia</a:t>
            </a:r>
            <a:endParaRPr sz="2400" dirty="0">
              <a:solidFill>
                <a:srgbClr val="377BCD"/>
              </a:solidFill>
            </a:endParaRPr>
          </a:p>
        </p:txBody>
      </p:sp>
      <p:sp>
        <p:nvSpPr>
          <p:cNvPr id="153" name="CustomShape 4"/>
          <p:cNvSpPr/>
          <p:nvPr/>
        </p:nvSpPr>
        <p:spPr>
          <a:xfrm>
            <a:off x="2358360" y="4365104"/>
            <a:ext cx="457128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strike="noStrike" dirty="0" smtClean="0">
                <a:solidFill>
                  <a:srgbClr val="377BCD"/>
                </a:solidFill>
                <a:latin typeface="Verdana"/>
                <a:ea typeface="Verdana"/>
              </a:rPr>
              <a:t>www.saaeatibaia.com.br</a:t>
            </a:r>
            <a:endParaRPr sz="1600" dirty="0">
              <a:solidFill>
                <a:srgbClr val="377BCD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pt-BR" sz="1600" strike="noStrike" dirty="0">
                <a:solidFill>
                  <a:srgbClr val="377BCD"/>
                </a:solidFill>
                <a:latin typeface="Verdana"/>
                <a:ea typeface="Verdana"/>
              </a:rPr>
              <a:t>www.facebook.com/SaaeAtibaia</a:t>
            </a:r>
            <a:endParaRPr sz="1600" dirty="0">
              <a:solidFill>
                <a:srgbClr val="377B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047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99350" cy="7778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 de abrangência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1484313"/>
            <a:ext cx="9144000" cy="491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População: 135.895 hab. Total (IBGE)</a:t>
            </a:r>
          </a:p>
          <a:p>
            <a:pPr algn="ctr" eaLnBrk="1" hangingPunct="1">
              <a:spcBef>
                <a:spcPts val="1500"/>
              </a:spcBef>
            </a:pPr>
            <a:r>
              <a:rPr lang="pt-BR" alt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População Urbana: </a:t>
            </a:r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123.686 hab. Total (IBGE)</a:t>
            </a:r>
            <a:b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- 90,40 % da população é atendida pelo abastecimento de água;</a:t>
            </a:r>
            <a:b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- 49,2 % da população possui coleta de esgoto com tratamento;</a:t>
            </a:r>
          </a:p>
          <a:p>
            <a:pPr algn="ctr" eaLnBrk="1" hangingPunct="1">
              <a:spcBef>
                <a:spcPts val="1500"/>
              </a:spcBef>
            </a:pP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		      (SNIS - 2014)</a:t>
            </a:r>
            <a:b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Atualmente, o SAAE possui </a:t>
            </a:r>
            <a:r>
              <a:rPr lang="pt-BR" altLang="pt-B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 funcionários</a:t>
            </a: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divididos nos setores:</a:t>
            </a:r>
            <a:b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administrativos = 73</a:t>
            </a:r>
            <a:b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operacionais = 148</a:t>
            </a:r>
            <a:b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- resíduos sólidos = 20</a:t>
            </a:r>
            <a:r>
              <a:rPr lang="pt-BR" altLang="pt-BR" sz="2400" dirty="0">
                <a:solidFill>
                  <a:srgbClr val="000000"/>
                </a:solidFill>
              </a:rPr>
              <a:t>	</a:t>
            </a:r>
            <a:br>
              <a:rPr lang="pt-BR" altLang="pt-BR" sz="2400" dirty="0">
                <a:solidFill>
                  <a:srgbClr val="000000"/>
                </a:solidFill>
              </a:rPr>
            </a:br>
            <a:endParaRPr lang="pt-BR" altLang="pt-B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dirty="0" smtClean="0">
            <a:solidFill>
              <a:srgbClr val="46ACC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2372</Words>
  <Application>Microsoft Office PowerPoint</Application>
  <PresentationFormat>Apresentação na tela (4:3)</PresentationFormat>
  <Paragraphs>467</Paragraphs>
  <Slides>86</Slides>
  <Notes>31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86</vt:i4>
      </vt:variant>
    </vt:vector>
  </HeadingPairs>
  <TitlesOfParts>
    <vt:vector size="87" baseType="lpstr">
      <vt:lpstr>Tema do Office</vt:lpstr>
      <vt:lpstr>Apresentação do PowerPoint</vt:lpstr>
      <vt:lpstr>Apresentação do PowerPoint</vt:lpstr>
      <vt:lpstr>Apresentação do PowerPoint</vt:lpstr>
      <vt:lpstr>ÍNDICES DE ATENDIMENTO  DOS SERVIÇOS DE  SANEAMENTO BÁSICO NO BRASIL </vt:lpstr>
      <vt:lpstr>Índices de Atendimento no Brasil  Serviços de Abastecimento de Água e Esgotamento Sanitário </vt:lpstr>
      <vt:lpstr>Serviços de Coleta de Resíduos Sólidos e Drenagem Urbana  </vt:lpstr>
      <vt:lpstr>No Município de ATIBAIA  </vt:lpstr>
      <vt:lpstr>Estrutura Administrativa SAAE</vt:lpstr>
      <vt:lpstr>Área de abrangência</vt:lpstr>
      <vt:lpstr>Frota e Máquinas</vt:lpstr>
      <vt:lpstr>Número de ligações</vt:lpstr>
      <vt:lpstr>Apresentação do PowerPoint</vt:lpstr>
      <vt:lpstr>Apresentação do PowerPoint</vt:lpstr>
      <vt:lpstr>Área de Abrangência </vt:lpstr>
      <vt:lpstr>Apresentação do PowerPoint</vt:lpstr>
      <vt:lpstr>Apresentação do PowerPoint</vt:lpstr>
      <vt:lpstr>Apresentação do PowerPoint</vt:lpstr>
      <vt:lpstr>Esquema de Distribuição de Água </vt:lpstr>
      <vt:lpstr>PRODUÇÃO</vt:lpstr>
      <vt:lpstr>Apresentação do PowerPoint</vt:lpstr>
      <vt:lpstr>Situação Atual</vt:lpstr>
      <vt:lpstr>Apresentação do PowerPoint</vt:lpstr>
      <vt:lpstr>Apresentação do PowerPoint</vt:lpstr>
      <vt:lpstr>Situação Atual</vt:lpstr>
      <vt:lpstr>Apresentação do PowerPoint</vt:lpstr>
      <vt:lpstr>Situação Atual</vt:lpstr>
      <vt:lpstr>Apresentação do PowerPoint</vt:lpstr>
      <vt:lpstr>TRATAMENTO</vt:lpstr>
      <vt:lpstr>Apresentação do PowerPoint</vt:lpstr>
      <vt:lpstr>Apresentação do PowerPoint</vt:lpstr>
      <vt:lpstr>Situação Atual</vt:lpstr>
      <vt:lpstr>Apresentação do PowerPoint</vt:lpstr>
      <vt:lpstr>Situação Atual</vt:lpstr>
      <vt:lpstr>Apresentação do PowerPoint</vt:lpstr>
      <vt:lpstr>Situação Atual</vt:lpstr>
      <vt:lpstr>Apresentação do PowerPoint</vt:lpstr>
      <vt:lpstr>DISTRIBUIÇÃO</vt:lpstr>
      <vt:lpstr>Apresentação do PowerPoint</vt:lpstr>
      <vt:lpstr>Apresentação do PowerPoint</vt:lpstr>
      <vt:lpstr>Situação Atual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são as perdas?</vt:lpstr>
      <vt:lpstr>Apresentação do PowerPoint</vt:lpstr>
      <vt:lpstr>Apresentação do PowerPoint</vt:lpstr>
      <vt:lpstr>Apresentação do PowerPoint</vt:lpstr>
      <vt:lpstr>Avanços</vt:lpstr>
      <vt:lpstr>ESGOTO</vt:lpstr>
      <vt:lpstr>Apresentação do PowerPoint</vt:lpstr>
      <vt:lpstr>Divisão por Bacia  (06 lado direito e 07 lado esquerdo do Rio Atibaia)</vt:lpstr>
      <vt:lpstr>UNIFILAR DE ESGOTO</vt:lpstr>
      <vt:lpstr>PRINCIPAIS COLETORES</vt:lpstr>
      <vt:lpstr>Principais Elevatórias</vt:lpstr>
      <vt:lpstr>ETE do sistema de esgotamento sanitário</vt:lpstr>
      <vt:lpstr>ETE do sistema de esgotamento sanitário</vt:lpstr>
      <vt:lpstr>ETE do sistema de esgotamento sanitário</vt:lpstr>
      <vt:lpstr>Apresentação do PowerPoint</vt:lpstr>
      <vt:lpstr>Apresentação do PowerPoint</vt:lpstr>
      <vt:lpstr>Apresentação do PowerPoint</vt:lpstr>
      <vt:lpstr>Evolução da ocupação urbana - Atibaia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Custos </vt:lpstr>
      <vt:lpstr>Coleta realizada atualmente pela Saae – Resíduos Domiciliares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Coleta Domiciliar- Novo contrato</vt:lpstr>
      <vt:lpstr>Coleta Seletiva – Novo Contrato</vt:lpstr>
      <vt:lpstr>Tabela de Preços  - Novo Contrato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Romeo</dc:creator>
  <cp:lastModifiedBy>Fabiane C. da Costa Santiago</cp:lastModifiedBy>
  <cp:revision>89</cp:revision>
  <cp:lastPrinted>2015-08-25T19:19:56Z</cp:lastPrinted>
  <dcterms:created xsi:type="dcterms:W3CDTF">2014-07-14T20:27:45Z</dcterms:created>
  <dcterms:modified xsi:type="dcterms:W3CDTF">2015-08-26T11:33:05Z</dcterms:modified>
</cp:coreProperties>
</file>